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slides/slide3.xml" ContentType="application/vnd.openxmlformats-officedocument.presentationml.slide+xml"/>
  <Override PartName="/ppt/comments/comment2.xml" ContentType="application/vnd.openxmlformats-officedocument.presentationml.comments+xml"/>
  <Override PartName="/ppt/slides/slide4.xml" ContentType="application/vnd.openxmlformats-officedocument.presentationml.slide+xml"/>
  <Override PartName="/ppt/comments/comment3.xml" ContentType="application/vnd.openxmlformats-officedocument.presentationml.comments+xml"/>
  <Override PartName="/ppt/slides/slide5.xml" ContentType="application/vnd.openxmlformats-officedocument.presentationml.slide+xml"/>
  <Override PartName="/ppt/slides/slide6.xml" ContentType="application/vnd.openxmlformats-officedocument.presentationml.slide+xml"/>
  <Override PartName="/ppt/comments/comment4.xml" ContentType="application/vnd.openxmlformats-officedocument.presentationml.comments+xml"/>
  <Override PartName="/ppt/slides/slide7.xml" ContentType="application/vnd.openxmlformats-officedocument.presentationml.slide+xml"/>
  <Override PartName="/ppt/slides/slide8.xml" ContentType="application/vnd.openxmlformats-officedocument.presentationml.slide+xml"/>
  <Override PartName="/ppt/comments/comment5.xml" ContentType="application/vnd.openxmlformats-officedocument.presentationml.comments+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s/comment6.xml" ContentType="application/vnd.openxmlformats-officedocument.presentationml.comments+xml"/>
  <Override PartName="/ppt/slides/slide14.xml" ContentType="application/vnd.openxmlformats-officedocument.presentationml.slide+xml"/>
  <Override PartName="/ppt/comments/comment7.xml" ContentType="application/vnd.openxmlformats-officedocument.presentationml.comments+xml"/>
  <Override PartName="/ppt/slides/slide15.xml" ContentType="application/vnd.openxmlformats-officedocument.presentationml.slide+xml"/>
  <Override PartName="/ppt/slides/slide16.xml" ContentType="application/vnd.openxmlformats-officedocument.presentationml.slide+xml"/>
  <Override PartName="/ppt/comments/comment8.xml" ContentType="application/vnd.openxmlformats-officedocument.presentationml.comments+xml"/>
  <Override PartName="/ppt/slides/slide17.xml" ContentType="application/vnd.openxmlformats-officedocument.presentationml.slide+xml"/>
  <Override PartName="/ppt/slides/slide18.xml" ContentType="application/vnd.openxmlformats-officedocument.presentationml.slide+xml"/>
  <Override PartName="/ppt/comments/comment9.xml" ContentType="application/vnd.openxmlformats-officedocument.presentationml.comments+xml"/>
  <Override PartName="/ppt/slides/slide19.xml" ContentType="application/vnd.openxmlformats-officedocument.presentationml.slide+xml"/>
  <Override PartName="/ppt/comments/comment10.xml" ContentType="application/vnd.openxmlformats-officedocument.presentationml.comments+xml"/>
  <Override PartName="/ppt/slides/slide20.xml" ContentType="application/vnd.openxmlformats-officedocument.presentationml.slide+xml"/>
  <Override PartName="/ppt/comments/comment11.xml" ContentType="application/vnd.openxmlformats-officedocument.presentationml.comments+xml"/>
  <Override PartName="/ppt/slides/slide21.xml" ContentType="application/vnd.openxmlformats-officedocument.presentationml.slide+xml"/>
  <Override PartName="/ppt/slides/slide22.xml" ContentType="application/vnd.openxmlformats-officedocument.presentationml.slide+xml"/>
  <Override PartName="/ppt/comments/comment12.xml" ContentType="application/vnd.openxmlformats-officedocument.presentationml.comments+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10"/>
    <p:sldId id="258" r:id="rId11"/>
    <p:sldId id="259" r:id="rId13"/>
    <p:sldId id="260" r:id="rId15"/>
    <p:sldId id="261" r:id="rId16"/>
    <p:sldId id="262" r:id="rId18"/>
    <p:sldId id="263" r:id="rId19"/>
    <p:sldId id="264" r:id="rId21"/>
    <p:sldId id="265" r:id="rId22"/>
    <p:sldId id="266" r:id="rId23"/>
    <p:sldId id="267" r:id="rId24"/>
    <p:sldId id="268" r:id="rId25"/>
    <p:sldId id="269" r:id="rId27"/>
    <p:sldId id="270" r:id="rId29"/>
    <p:sldId id="271" r:id="rId30"/>
    <p:sldId id="272" r:id="rId32"/>
    <p:sldId id="273" r:id="rId33"/>
    <p:sldId id="274" r:id="rId35"/>
    <p:sldId id="275" r:id="rId37"/>
    <p:sldId id="276" r:id="rId39"/>
    <p:sldId id="277" r:id="rId40"/>
    <p:sldId id="278" r:id="rId42"/>
    <p:sldId id="279" r:id="rId43"/>
    <p:sldId id="280" r:id="rId44"/>
    <p:sldId id="281" r:id="rId45"/>
    <p:sldId id="282" r:id="rId46"/>
    <p:sldId id="283" r:id="rId47"/>
    <p:sldId id="284" r:id="rId48"/>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pencer Martin" initials="SM" lastIdx="10" clrIdx="0"/>
  <p:cmAuthor id="1" name="iPhone" initials="i"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comments" Target="comments/comment2.xml"/><Relationship Id="rId13" Type="http://schemas.openxmlformats.org/officeDocument/2006/relationships/slide" Target="slides/slide4.xml"/><Relationship Id="rId14" Type="http://schemas.openxmlformats.org/officeDocument/2006/relationships/comments" Target="comments/comment3.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comments" Target="comments/comment4.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comments" Target="comments/comment5.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comments" Target="comments/comment6.xml"/><Relationship Id="rId27" Type="http://schemas.openxmlformats.org/officeDocument/2006/relationships/slide" Target="slides/slide14.xml"/><Relationship Id="rId28" Type="http://schemas.openxmlformats.org/officeDocument/2006/relationships/comments" Target="comments/comment7.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comments" Target="comments/comment8.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comments" Target="comments/comment9.xml"/><Relationship Id="rId35" Type="http://schemas.openxmlformats.org/officeDocument/2006/relationships/slide" Target="slides/slide19.xml"/><Relationship Id="rId36" Type="http://schemas.openxmlformats.org/officeDocument/2006/relationships/comments" Target="comments/comment10.xml"/><Relationship Id="rId37" Type="http://schemas.openxmlformats.org/officeDocument/2006/relationships/slide" Target="slides/slide20.xml"/><Relationship Id="rId38" Type="http://schemas.openxmlformats.org/officeDocument/2006/relationships/comments" Target="comments/comment11.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comments" Target="comments/comment12.xml"/><Relationship Id="rId42" Type="http://schemas.openxmlformats.org/officeDocument/2006/relationships/slide" Target="slides/slide23.xml"/><Relationship Id="rId43" Type="http://schemas.openxmlformats.org/officeDocument/2006/relationships/slide" Target="slides/slide24.xml"/><Relationship Id="rId44" Type="http://schemas.openxmlformats.org/officeDocument/2006/relationships/slide" Target="slides/slide25.xml"/><Relationship Id="rId45" Type="http://schemas.openxmlformats.org/officeDocument/2006/relationships/slide" Target="slides/slide26.xml"/><Relationship Id="rId46" Type="http://schemas.openxmlformats.org/officeDocument/2006/relationships/slide" Target="slides/slide27.xml"/><Relationship Id="rId47" Type="http://schemas.openxmlformats.org/officeDocument/2006/relationships/slide" Target="slides/slide28.xml"/><Relationship Id="rId48" Type="http://schemas.openxmlformats.org/officeDocument/2006/relationships/slide" Target="slides/slide2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5-14T17:02:54.228" idx="1">
    <p:pos x="240" y="1297"/>
    <p:text>Main points:
Be sure to indicate which slides modify your original program and </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5-05-14T16:52:29.221" idx="9">
    <p:pos x="5832" y="536"/>
    <p:text>Make pretty
</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15-03-27T10:36:27.163" idx="2">
    <p:pos x="6104" y="1463"/>
    <p:text>Need better title
Fritzing diagram</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15-03-27T16:46:15.586" idx="10">
    <p:pos x="6091" y="926"/>
    <p:text>investigate debouncing further
Wording?</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05-14T16:59:02.416" idx="2">
    <p:pos x="6276" y="902"/>
    <p:text>Indicate project directory</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03-26T17:31:05.667" idx="3">
    <p:pos x="424" y="812"/>
    <p:text>Put something down here</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5-03-26T17:31:18.726" idx="4">
    <p:pos x="5680" y="284"/>
    <p:text>Simplify or remove need to cast string to int
Remove need for raw_input() and replace with better alternative?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5-05-14T16:46:31.862" idx="5">
    <p:pos x="5219" y="625"/>
    <p:text>Demo range on its own</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5-03-27T16:24:57.603" idx="6">
    <p:pos x="766" y="448"/>
    <p:text>Update pi graphic to 40 pins
Mention what module is
Explain syntax of import</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5-04-17T16:34:38.142" idx="7">
    <p:pos x="6438" y="226"/>
    <p:text>Wiring diagram
Use fritzing</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5-03-27T16:44:49.572" idx="8">
    <p:pos x="5780" y="77"/>
    <p:text>Indicate where to make new python program</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5-03-27T10:31:31.367" idx="1">
    <p:pos x="5571" y="1501"/>
    <p:text>Improve wording 
</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2.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1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6.xml"/><Relationship Id="rId3" Type="http://schemas.openxmlformats.org/officeDocument/2006/relationships/image" Target="../media/image3.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7.xml"/><Relationship Id="rId3" Type="http://schemas.openxmlformats.org/officeDocument/2006/relationships/image" Target="../media/image4.jpeg"/><Relationship Id="rId4" Type="http://schemas.openxmlformats.org/officeDocument/2006/relationships/image" Target="../media/image2.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8.xml"/><Relationship Id="rId3" Type="http://schemas.openxmlformats.org/officeDocument/2006/relationships/image" Target="../media/image5.jpeg"/><Relationship Id="rId4" Type="http://schemas.openxmlformats.org/officeDocument/2006/relationships/image" Target="../media/image2.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9.xml"/><Relationship Id="rId3" Type="http://schemas.openxmlformats.org/officeDocument/2006/relationships/image" Target="../media/image2.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0.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11.xml"/><Relationship Id="rId3" Type="http://schemas.openxmlformats.org/officeDocument/2006/relationships/image" Target="../media/image16.png"/><Relationship Id="rId4" Type="http://schemas.openxmlformats.org/officeDocument/2006/relationships/image" Target="../media/image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2.xml"/><Relationship Id="rId3" Type="http://schemas.openxmlformats.org/officeDocument/2006/relationships/image" Target="../media/image2.jpeg"/><Relationship Id="rId4" Type="http://schemas.openxmlformats.org/officeDocument/2006/relationships/image" Target="../media/image4.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2.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tif"/></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 Id="rId3" Type="http://schemas.openxmlformats.org/officeDocument/2006/relationships/hyperlink" Target="http://gmail.com" TargetMode="Externa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hyperlink" Target="http://gmail.com" TargetMode="External"/><Relationship Id="rId4" Type="http://schemas.openxmlformats.org/officeDocument/2006/relationships/image" Target="../media/image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2.xml"/><Relationship Id="rId3"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3.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4.xml"/><Relationship Id="rId3"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5.xml"/><Relationship Id="rId3"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 name="pasted-image.png"/>
          <p:cNvPicPr/>
          <p:nvPr/>
        </p:nvPicPr>
        <p:blipFill>
          <a:blip r:embed="rId3">
            <a:extLst/>
          </a:blip>
          <a:srcRect l="0" t="0" r="0" b="0"/>
          <a:stretch>
            <a:fillRect/>
          </a:stretch>
        </p:blipFill>
        <p:spPr>
          <a:xfrm>
            <a:off x="2800571" y="-1"/>
            <a:ext cx="8091136" cy="9753601"/>
          </a:xfrm>
          <a:prstGeom prst="rect">
            <a:avLst/>
          </a:prstGeom>
          <a:ln w="12700">
            <a:miter lim="400000"/>
          </a:ln>
        </p:spPr>
      </p:pic>
      <p:sp>
        <p:nvSpPr>
          <p:cNvPr id="33" name="Shape 33"/>
          <p:cNvSpPr/>
          <p:nvPr>
            <p:ph type="title"/>
          </p:nvPr>
        </p:nvSpPr>
        <p:spPr>
          <a:xfrm>
            <a:off x="1270000" y="3949700"/>
            <a:ext cx="10464800" cy="3302000"/>
          </a:xfrm>
          <a:prstGeom prst="rect">
            <a:avLst/>
          </a:prstGeom>
        </p:spPr>
        <p:txBody>
          <a:bodyPr/>
          <a:lstStyle/>
          <a:p>
            <a:pPr lvl="0">
              <a:defRPr sz="1800"/>
            </a:pPr>
            <a:r>
              <a:rPr sz="8000">
                <a:solidFill>
                  <a:srgbClr val="FFFFFF"/>
                </a:solidFill>
              </a:rPr>
              <a:t>A Slice of</a:t>
            </a:r>
            <a:endParaRPr sz="8000">
              <a:solidFill>
                <a:srgbClr val="FFFFFF"/>
              </a:solidFill>
            </a:endParaRPr>
          </a:p>
          <a:p>
            <a:pPr lvl="0">
              <a:defRPr sz="1800"/>
            </a:pPr>
            <a:r>
              <a:rPr sz="8000">
                <a:solidFill>
                  <a:srgbClr val="FFFFFF"/>
                </a:solidFill>
              </a:rPr>
              <a:t> Raspberry Pi </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8" name="While-loop-diagram.png"/>
          <p:cNvPicPr/>
          <p:nvPr/>
        </p:nvPicPr>
        <p:blipFill>
          <a:blip r:embed="rId2">
            <a:extLst/>
          </a:blip>
          <a:srcRect l="0" t="0" r="0" b="0"/>
          <a:stretch>
            <a:fillRect/>
          </a:stretch>
        </p:blipFill>
        <p:spPr>
          <a:xfrm>
            <a:off x="6916779" y="2603500"/>
            <a:ext cx="4937043" cy="6286500"/>
          </a:xfrm>
          <a:prstGeom prst="rect">
            <a:avLst/>
          </a:prstGeom>
          <a:ln w="12700">
            <a:miter lim="400000"/>
          </a:ln>
        </p:spPr>
      </p:pic>
      <p:sp>
        <p:nvSpPr>
          <p:cNvPr id="79" name="Shape 79"/>
          <p:cNvSpPr/>
          <p:nvPr>
            <p:ph type="title"/>
          </p:nvPr>
        </p:nvSpPr>
        <p:spPr>
          <a:prstGeom prst="rect">
            <a:avLst/>
          </a:prstGeom>
        </p:spPr>
        <p:txBody>
          <a:bodyPr/>
          <a:lstStyle/>
          <a:p>
            <a:pPr lvl="0">
              <a:defRPr sz="1800"/>
            </a:pPr>
            <a:r>
              <a:rPr sz="8000"/>
              <a:t>While loops</a:t>
            </a:r>
          </a:p>
        </p:txBody>
      </p:sp>
      <p:sp>
        <p:nvSpPr>
          <p:cNvPr id="80" name="Shape 80"/>
          <p:cNvSpPr/>
          <p:nvPr>
            <p:ph type="body" idx="1"/>
          </p:nvPr>
        </p:nvSpPr>
        <p:spPr>
          <a:xfrm>
            <a:off x="952500" y="2603500"/>
            <a:ext cx="5627936" cy="6286500"/>
          </a:xfrm>
          <a:prstGeom prst="rect">
            <a:avLst/>
          </a:prstGeom>
        </p:spPr>
        <p:txBody>
          <a:bodyPr/>
          <a:lstStyle/>
          <a:p>
            <a:pPr lvl="0" marL="0" indent="0" defTabSz="519937">
              <a:spcBef>
                <a:spcPts val="2800"/>
              </a:spcBef>
              <a:buSzTx/>
              <a:buNone/>
              <a:defRPr sz="1800"/>
            </a:pPr>
            <a:r>
              <a:rPr sz="2492"/>
              <a:t>While loops repeat code while a condition is true.</a:t>
            </a:r>
            <a:endParaRPr sz="2492"/>
          </a:p>
          <a:p>
            <a:pPr lvl="0" marL="0" indent="0" defTabSz="519937">
              <a:spcBef>
                <a:spcPts val="2800"/>
              </a:spcBef>
              <a:buSzTx/>
              <a:buNone/>
              <a:defRPr sz="1800"/>
            </a:pPr>
            <a:r>
              <a:rPr sz="2492"/>
              <a:t>Code in while loops are indented by spaces, and conditions are ended with colons.</a:t>
            </a:r>
            <a:endParaRPr sz="2492"/>
          </a:p>
          <a:p>
            <a:pPr lvl="0" marL="0" indent="0" defTabSz="519937">
              <a:spcBef>
                <a:spcPts val="2800"/>
              </a:spcBef>
              <a:buSzTx/>
              <a:buNone/>
              <a:defRPr sz="1800"/>
            </a:pPr>
            <a:r>
              <a:rPr sz="2492">
                <a:latin typeface="Courier New"/>
                <a:ea typeface="Courier New"/>
                <a:cs typeface="Courier New"/>
                <a:sym typeface="Courier New"/>
              </a:rPr>
              <a:t>x = 0</a:t>
            </a:r>
            <a:br>
              <a:rPr sz="2492">
                <a:latin typeface="Courier New"/>
                <a:ea typeface="Courier New"/>
                <a:cs typeface="Courier New"/>
                <a:sym typeface="Courier New"/>
              </a:rPr>
            </a:br>
            <a:r>
              <a:rPr sz="2492">
                <a:solidFill>
                  <a:srgbClr val="C7893E"/>
                </a:solidFill>
                <a:latin typeface="Courier New"/>
                <a:ea typeface="Courier New"/>
                <a:cs typeface="Courier New"/>
                <a:sym typeface="Courier New"/>
              </a:rPr>
              <a:t>while</a:t>
            </a:r>
            <a:r>
              <a:rPr sz="2492">
                <a:latin typeface="Courier New"/>
                <a:ea typeface="Courier New"/>
                <a:cs typeface="Courier New"/>
                <a:sym typeface="Courier New"/>
              </a:rPr>
              <a:t> x &lt; 10:</a:t>
            </a:r>
            <a:br>
              <a:rPr sz="2492">
                <a:latin typeface="Courier New"/>
                <a:ea typeface="Courier New"/>
                <a:cs typeface="Courier New"/>
                <a:sym typeface="Courier New"/>
              </a:rPr>
            </a:br>
            <a:r>
              <a:rPr sz="2492">
                <a:latin typeface="Courier New"/>
                <a:ea typeface="Courier New"/>
                <a:cs typeface="Courier New"/>
                <a:sym typeface="Courier New"/>
              </a:rPr>
              <a:t> </a:t>
            </a:r>
            <a:r>
              <a:rPr sz="2492">
                <a:solidFill>
                  <a:srgbClr val="C7893E"/>
                </a:solidFill>
                <a:latin typeface="Courier New"/>
                <a:ea typeface="Courier New"/>
                <a:cs typeface="Courier New"/>
                <a:sym typeface="Courier New"/>
              </a:rPr>
              <a:t>if</a:t>
            </a:r>
            <a:r>
              <a:rPr sz="2492">
                <a:latin typeface="Courier New"/>
                <a:ea typeface="Courier New"/>
                <a:cs typeface="Courier New"/>
                <a:sym typeface="Courier New"/>
              </a:rPr>
              <a:t> x == 2:</a:t>
            </a:r>
            <a:br>
              <a:rPr sz="2492">
                <a:latin typeface="Courier New"/>
                <a:ea typeface="Courier New"/>
                <a:cs typeface="Courier New"/>
                <a:sym typeface="Courier New"/>
              </a:rPr>
            </a:br>
            <a:r>
              <a:rPr sz="2492">
                <a:latin typeface="Courier New"/>
                <a:ea typeface="Courier New"/>
                <a:cs typeface="Courier New"/>
                <a:sym typeface="Courier New"/>
              </a:rPr>
              <a:t>  </a:t>
            </a:r>
            <a:r>
              <a:rPr sz="2492">
                <a:solidFill>
                  <a:srgbClr val="8F008A"/>
                </a:solidFill>
                <a:latin typeface="Courier New"/>
                <a:ea typeface="Courier New"/>
                <a:cs typeface="Courier New"/>
                <a:sym typeface="Courier New"/>
              </a:rPr>
              <a:t>print</a:t>
            </a:r>
            <a:r>
              <a:rPr sz="2492">
                <a:latin typeface="Courier New"/>
                <a:ea typeface="Courier New"/>
                <a:cs typeface="Courier New"/>
                <a:sym typeface="Courier New"/>
              </a:rPr>
              <a:t>(</a:t>
            </a:r>
            <a:r>
              <a:rPr sz="2492">
                <a:solidFill>
                  <a:srgbClr val="459A83"/>
                </a:solidFill>
                <a:latin typeface="Courier New"/>
                <a:ea typeface="Courier New"/>
                <a:cs typeface="Courier New"/>
                <a:sym typeface="Courier New"/>
              </a:rPr>
              <a:t>“Hello World”</a:t>
            </a:r>
            <a:r>
              <a:rPr sz="2492">
                <a:latin typeface="Courier New"/>
                <a:ea typeface="Courier New"/>
                <a:cs typeface="Courier New"/>
                <a:sym typeface="Courier New"/>
              </a:rPr>
              <a:t>)</a:t>
            </a:r>
            <a:br>
              <a:rPr sz="2492">
                <a:latin typeface="Courier New"/>
                <a:ea typeface="Courier New"/>
                <a:cs typeface="Courier New"/>
                <a:sym typeface="Courier New"/>
              </a:rPr>
            </a:br>
            <a:r>
              <a:rPr sz="2492">
                <a:latin typeface="Courier New"/>
                <a:ea typeface="Courier New"/>
                <a:cs typeface="Courier New"/>
                <a:sym typeface="Courier New"/>
              </a:rPr>
              <a:t> </a:t>
            </a:r>
            <a:r>
              <a:rPr sz="2492">
                <a:solidFill>
                  <a:srgbClr val="C7893E"/>
                </a:solidFill>
                <a:latin typeface="Courier New"/>
                <a:ea typeface="Courier New"/>
                <a:cs typeface="Courier New"/>
                <a:sym typeface="Courier New"/>
              </a:rPr>
              <a:t>elif</a:t>
            </a:r>
            <a:r>
              <a:rPr sz="2492">
                <a:latin typeface="Courier New"/>
                <a:ea typeface="Courier New"/>
                <a:cs typeface="Courier New"/>
                <a:sym typeface="Courier New"/>
              </a:rPr>
              <a:t> x == 3:</a:t>
            </a:r>
            <a:br>
              <a:rPr sz="2492">
                <a:latin typeface="Courier New"/>
                <a:ea typeface="Courier New"/>
                <a:cs typeface="Courier New"/>
                <a:sym typeface="Courier New"/>
              </a:rPr>
            </a:br>
            <a:r>
              <a:rPr sz="2492">
                <a:latin typeface="Courier New"/>
                <a:ea typeface="Courier New"/>
                <a:cs typeface="Courier New"/>
                <a:sym typeface="Courier New"/>
              </a:rPr>
              <a:t>  </a:t>
            </a:r>
            <a:r>
              <a:rPr sz="2492">
                <a:solidFill>
                  <a:srgbClr val="8F008A"/>
                </a:solidFill>
                <a:latin typeface="Courier New"/>
                <a:ea typeface="Courier New"/>
                <a:cs typeface="Courier New"/>
                <a:sym typeface="Courier New"/>
              </a:rPr>
              <a:t>print</a:t>
            </a:r>
            <a:r>
              <a:rPr sz="2492">
                <a:latin typeface="Courier New"/>
                <a:ea typeface="Courier New"/>
                <a:cs typeface="Courier New"/>
                <a:sym typeface="Courier New"/>
              </a:rPr>
              <a:t>(</a:t>
            </a:r>
            <a:r>
              <a:rPr sz="2492">
                <a:solidFill>
                  <a:srgbClr val="459A83"/>
                </a:solidFill>
                <a:latin typeface="Courier New"/>
                <a:ea typeface="Courier New"/>
                <a:cs typeface="Courier New"/>
                <a:sym typeface="Courier New"/>
              </a:rPr>
              <a:t>“Hallo Weld”</a:t>
            </a:r>
            <a:r>
              <a:rPr sz="2492">
                <a:latin typeface="Courier New"/>
                <a:ea typeface="Courier New"/>
                <a:cs typeface="Courier New"/>
                <a:sym typeface="Courier New"/>
              </a:rPr>
              <a:t>)</a:t>
            </a:r>
            <a:br>
              <a:rPr sz="2492">
                <a:latin typeface="Courier New"/>
                <a:ea typeface="Courier New"/>
                <a:cs typeface="Courier New"/>
                <a:sym typeface="Courier New"/>
              </a:rPr>
            </a:br>
            <a:r>
              <a:rPr sz="2492">
                <a:latin typeface="Courier New"/>
                <a:ea typeface="Courier New"/>
                <a:cs typeface="Courier New"/>
                <a:sym typeface="Courier New"/>
              </a:rPr>
              <a:t> </a:t>
            </a:r>
            <a:r>
              <a:rPr sz="2492">
                <a:solidFill>
                  <a:srgbClr val="C7893E"/>
                </a:solidFill>
                <a:latin typeface="Courier New"/>
                <a:ea typeface="Courier New"/>
                <a:cs typeface="Courier New"/>
                <a:sym typeface="Courier New"/>
              </a:rPr>
              <a:t>else</a:t>
            </a:r>
            <a:r>
              <a:rPr sz="2492">
                <a:latin typeface="Courier New"/>
                <a:ea typeface="Courier New"/>
                <a:cs typeface="Courier New"/>
                <a:sym typeface="Courier New"/>
              </a:rPr>
              <a:t>:</a:t>
            </a:r>
            <a:br>
              <a:rPr sz="2492">
                <a:latin typeface="Courier New"/>
                <a:ea typeface="Courier New"/>
                <a:cs typeface="Courier New"/>
                <a:sym typeface="Courier New"/>
              </a:rPr>
            </a:br>
            <a:r>
              <a:rPr sz="2492">
                <a:latin typeface="Courier New"/>
                <a:ea typeface="Courier New"/>
                <a:cs typeface="Courier New"/>
                <a:sym typeface="Courier New"/>
              </a:rPr>
              <a:t>  </a:t>
            </a:r>
            <a:r>
              <a:rPr sz="2492">
                <a:solidFill>
                  <a:srgbClr val="8F008A"/>
                </a:solidFill>
                <a:latin typeface="Courier New"/>
                <a:ea typeface="Courier New"/>
                <a:cs typeface="Courier New"/>
                <a:sym typeface="Courier New"/>
              </a:rPr>
              <a:t>print</a:t>
            </a:r>
            <a:r>
              <a:rPr sz="2492">
                <a:latin typeface="Courier New"/>
                <a:ea typeface="Courier New"/>
                <a:cs typeface="Courier New"/>
                <a:sym typeface="Courier New"/>
              </a:rPr>
              <a:t>(“</a:t>
            </a:r>
            <a:r>
              <a:rPr sz="2492">
                <a:solidFill>
                  <a:srgbClr val="459A83"/>
                </a:solidFill>
                <a:latin typeface="Courier New"/>
                <a:ea typeface="Courier New"/>
                <a:cs typeface="Courier New"/>
                <a:sym typeface="Courier New"/>
              </a:rPr>
              <a:t>Hola Mundo”</a:t>
            </a:r>
            <a:r>
              <a:rPr sz="2492">
                <a:latin typeface="Courier New"/>
                <a:ea typeface="Courier New"/>
                <a:cs typeface="Courier New"/>
                <a:sym typeface="Courier New"/>
              </a:rPr>
              <a:t>)</a:t>
            </a:r>
            <a:br>
              <a:rPr sz="2492">
                <a:latin typeface="Courier New"/>
                <a:ea typeface="Courier New"/>
                <a:cs typeface="Courier New"/>
                <a:sym typeface="Courier New"/>
              </a:rPr>
            </a:br>
            <a:r>
              <a:rPr sz="2492">
                <a:latin typeface="Courier New"/>
                <a:ea typeface="Courier New"/>
                <a:cs typeface="Courier New"/>
                <a:sym typeface="Courier New"/>
              </a:rPr>
              <a:t> x = x + 1</a:t>
            </a:r>
            <a:br>
              <a:rPr sz="2492">
                <a:latin typeface="Courier New"/>
                <a:ea typeface="Courier New"/>
                <a:cs typeface="Courier New"/>
                <a:sym typeface="Courier New"/>
              </a:rPr>
            </a:br>
            <a:r>
              <a:rPr sz="2492">
                <a:solidFill>
                  <a:srgbClr val="8F008A"/>
                </a:solidFill>
                <a:latin typeface="Courier New"/>
                <a:ea typeface="Courier New"/>
                <a:cs typeface="Courier New"/>
                <a:sym typeface="Courier New"/>
              </a:rPr>
              <a:t>print</a:t>
            </a:r>
            <a:r>
              <a:rPr sz="2492">
                <a:latin typeface="Courier New"/>
                <a:ea typeface="Courier New"/>
                <a:cs typeface="Courier New"/>
                <a:sym typeface="Courier New"/>
              </a:rPr>
              <a:t> </a:t>
            </a:r>
            <a:r>
              <a:rPr sz="2492">
                <a:solidFill>
                  <a:srgbClr val="459A83"/>
                </a:solidFill>
                <a:latin typeface="Courier New"/>
                <a:ea typeface="Courier New"/>
                <a:cs typeface="Courier New"/>
                <a:sym typeface="Courier New"/>
              </a:rPr>
              <a:t>“goodbye”</a:t>
            </a:r>
          </a:p>
        </p:txBody>
      </p:sp>
      <p:sp>
        <p:nvSpPr>
          <p:cNvPr id="81" name="Shape 81"/>
          <p:cNvSpPr/>
          <p:nvPr/>
        </p:nvSpPr>
        <p:spPr>
          <a:xfrm>
            <a:off x="5606745" y="1974905"/>
            <a:ext cx="17913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3585F"/>
                </a:solidFill>
              </a:defRPr>
            </a:lvl1pPr>
          </a:lstStyle>
          <a:p>
            <a:pPr lvl="0">
              <a:defRPr sz="1800">
                <a:solidFill>
                  <a:srgbClr val="000000"/>
                </a:solidFill>
              </a:defRPr>
            </a:pPr>
            <a:r>
              <a:rPr sz="3600">
                <a:solidFill>
                  <a:srgbClr val="53585F"/>
                </a:solidFill>
              </a:rPr>
              <a:t>Déjà vu </a:t>
            </a:r>
          </a:p>
        </p:txBody>
      </p:sp>
      <p:pic>
        <p:nvPicPr>
          <p:cNvPr id="82" name="manila-file-folder.jpg"/>
          <p:cNvPicPr/>
          <p:nvPr/>
        </p:nvPicPr>
        <p:blipFill>
          <a:blip r:embed="rId3">
            <a:extLst/>
          </a:blip>
          <a:stretch>
            <a:fillRect/>
          </a:stretch>
        </p:blipFill>
        <p:spPr>
          <a:xfrm>
            <a:off x="515583" y="382116"/>
            <a:ext cx="1798695" cy="1438956"/>
          </a:xfrm>
          <a:prstGeom prst="rect">
            <a:avLst/>
          </a:prstGeom>
          <a:ln w="12700">
            <a:miter lim="400000"/>
          </a:ln>
        </p:spPr>
      </p:pic>
      <p:sp>
        <p:nvSpPr>
          <p:cNvPr id="83" name="Shape 83"/>
          <p:cNvSpPr/>
          <p:nvPr/>
        </p:nvSpPr>
        <p:spPr>
          <a:xfrm>
            <a:off x="665008" y="1789583"/>
            <a:ext cx="1499845"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In ‘logger.py’</a:t>
            </a:r>
          </a:p>
        </p:txBody>
      </p:sp>
    </p:spTree>
  </p:cSld>
  <p:clrMapOvr>
    <a:masterClrMapping/>
  </p:clrMapOvr>
  <p:transition spd="med" advClick="1">
    <p:fade/>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title"/>
          </p:nvPr>
        </p:nvSpPr>
        <p:spPr>
          <a:prstGeom prst="rect">
            <a:avLst/>
          </a:prstGeom>
        </p:spPr>
        <p:txBody>
          <a:bodyPr/>
          <a:lstStyle/>
          <a:p>
            <a:pPr lvl="0">
              <a:defRPr sz="1800"/>
            </a:pPr>
            <a:r>
              <a:rPr sz="8000"/>
              <a:t>Challenge</a:t>
            </a:r>
          </a:p>
        </p:txBody>
      </p:sp>
      <p:sp>
        <p:nvSpPr>
          <p:cNvPr id="86" name="Shape 86"/>
          <p:cNvSpPr/>
          <p:nvPr>
            <p:ph type="body" idx="1"/>
          </p:nvPr>
        </p:nvSpPr>
        <p:spPr>
          <a:prstGeom prst="rect">
            <a:avLst/>
          </a:prstGeom>
        </p:spPr>
        <p:txBody>
          <a:bodyPr/>
          <a:lstStyle>
            <a:lvl1pPr marL="0" indent="0">
              <a:buSzTx/>
              <a:buNone/>
            </a:lvl1pPr>
          </a:lstStyle>
          <a:p>
            <a:pPr lvl="0">
              <a:defRPr sz="1800"/>
            </a:pPr>
            <a:r>
              <a:rPr sz="3600"/>
              <a:t>Make a 4 function calculator in python that takes in a number, then an operation (+-*/), and finally an other number. The input ‘12’, then ‘+’, and finally ‘13’ should print 25.</a:t>
            </a:r>
          </a:p>
        </p:txBody>
      </p:sp>
      <p:pic>
        <p:nvPicPr>
          <p:cNvPr id="87" name="send file.png"/>
          <p:cNvPicPr/>
          <p:nvPr/>
        </p:nvPicPr>
        <p:blipFill>
          <a:blip r:embed="rId2">
            <a:extLst/>
          </a:blip>
          <a:stretch>
            <a:fillRect/>
          </a:stretch>
        </p:blipFill>
        <p:spPr>
          <a:xfrm>
            <a:off x="76100" y="131514"/>
            <a:ext cx="1689485" cy="1689484"/>
          </a:xfrm>
          <a:prstGeom prst="rect">
            <a:avLst/>
          </a:prstGeom>
          <a:ln w="12700">
            <a:miter lim="400000"/>
          </a:ln>
        </p:spPr>
      </p:pic>
      <p:sp>
        <p:nvSpPr>
          <p:cNvPr id="88" name="Shape 88"/>
          <p:cNvSpPr/>
          <p:nvPr/>
        </p:nvSpPr>
        <p:spPr>
          <a:xfrm>
            <a:off x="294617" y="1793149"/>
            <a:ext cx="1506266"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1700">
                <a:latin typeface="Helvetica"/>
                <a:ea typeface="Helvetica"/>
                <a:cs typeface="Helvetica"/>
                <a:sym typeface="Helvetica"/>
              </a:rPr>
              <a:t>In a new file</a:t>
            </a:r>
            <a:endParaRPr sz="1700">
              <a:latin typeface="Helvetica"/>
              <a:ea typeface="Helvetica"/>
              <a:cs typeface="Helvetica"/>
              <a:sym typeface="Helvetica"/>
            </a:endParaRPr>
          </a:p>
          <a:p>
            <a:pPr lvl="0">
              <a:defRPr sz="1800"/>
            </a:pPr>
            <a:r>
              <a:rPr sz="1700">
                <a:latin typeface="Helvetica"/>
                <a:ea typeface="Helvetica"/>
                <a:cs typeface="Helvetica"/>
                <a:sym typeface="Helvetica"/>
              </a:rPr>
              <a:t>called ‘calc.py’</a:t>
            </a:r>
          </a:p>
        </p:txBody>
      </p:sp>
      <p:pic>
        <p:nvPicPr>
          <p:cNvPr id="89" name="pasted-image.png"/>
          <p:cNvPicPr/>
          <p:nvPr/>
        </p:nvPicPr>
        <p:blipFill>
          <a:blip r:embed="rId3">
            <a:extLst/>
          </a:blip>
          <a:srcRect l="116" t="3770" r="73096" b="72475"/>
          <a:stretch>
            <a:fillRect/>
          </a:stretch>
        </p:blipFill>
        <p:spPr>
          <a:xfrm>
            <a:off x="3906440" y="6447494"/>
            <a:ext cx="5191833" cy="3248565"/>
          </a:xfrm>
          <a:prstGeom prst="rect">
            <a:avLst/>
          </a:prstGeom>
          <a:ln w="12700">
            <a:miter lim="400000"/>
          </a:ln>
        </p:spPr>
      </p:pic>
    </p:spTree>
  </p:cSld>
  <p:clrMapOvr>
    <a:masterClrMapping/>
  </p:clrMapOvr>
  <p:transition spd="slow"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title"/>
          </p:nvPr>
        </p:nvSpPr>
        <p:spPr>
          <a:prstGeom prst="rect">
            <a:avLst/>
          </a:prstGeom>
        </p:spPr>
        <p:txBody>
          <a:bodyPr/>
          <a:lstStyle/>
          <a:p>
            <a:pPr lvl="0">
              <a:defRPr sz="1800"/>
            </a:pPr>
            <a:r>
              <a:rPr sz="8000"/>
              <a:t>Calculator solution</a:t>
            </a:r>
          </a:p>
        </p:txBody>
      </p:sp>
      <p:sp>
        <p:nvSpPr>
          <p:cNvPr id="92" name="Shape 92"/>
          <p:cNvSpPr/>
          <p:nvPr>
            <p:ph type="body" idx="1"/>
          </p:nvPr>
        </p:nvSpPr>
        <p:spPr>
          <a:prstGeom prst="rect">
            <a:avLst/>
          </a:prstGeom>
        </p:spPr>
        <p:txBody>
          <a:bodyPr/>
          <a:lstStyle/>
          <a:p>
            <a:pPr lvl="0" marL="0" indent="0" defTabSz="531622">
              <a:spcBef>
                <a:spcPts val="3800"/>
              </a:spcBef>
              <a:buSzTx/>
              <a:buNone/>
              <a:defRPr sz="1800"/>
            </a:pPr>
            <a:r>
              <a:rPr sz="3276">
                <a:latin typeface="Courier New"/>
                <a:ea typeface="Courier New"/>
                <a:cs typeface="Courier New"/>
                <a:sym typeface="Courier New"/>
              </a:rPr>
              <a:t>x = float(raw_input())</a:t>
            </a:r>
            <a:br>
              <a:rPr sz="3276">
                <a:latin typeface="Courier New"/>
                <a:ea typeface="Courier New"/>
                <a:cs typeface="Courier New"/>
                <a:sym typeface="Courier New"/>
              </a:rPr>
            </a:br>
            <a:r>
              <a:rPr sz="3276">
                <a:latin typeface="Courier New"/>
                <a:ea typeface="Courier New"/>
                <a:cs typeface="Courier New"/>
                <a:sym typeface="Courier New"/>
              </a:rPr>
              <a:t>op = raw_input()</a:t>
            </a:r>
            <a:br>
              <a:rPr sz="3276">
                <a:latin typeface="Courier New"/>
                <a:ea typeface="Courier New"/>
                <a:cs typeface="Courier New"/>
                <a:sym typeface="Courier New"/>
              </a:rPr>
            </a:br>
            <a:r>
              <a:rPr sz="3276">
                <a:latin typeface="Courier New"/>
                <a:ea typeface="Courier New"/>
                <a:cs typeface="Courier New"/>
                <a:sym typeface="Courier New"/>
              </a:rPr>
              <a:t>y = float(raw_input())</a:t>
            </a:r>
            <a:br>
              <a:rPr sz="3276">
                <a:latin typeface="Courier New"/>
                <a:ea typeface="Courier New"/>
                <a:cs typeface="Courier New"/>
                <a:sym typeface="Courier New"/>
              </a:rPr>
            </a:br>
            <a:br>
              <a:rPr sz="3276">
                <a:latin typeface="Courier New"/>
                <a:ea typeface="Courier New"/>
                <a:cs typeface="Courier New"/>
                <a:sym typeface="Courier New"/>
              </a:rPr>
            </a:br>
            <a:r>
              <a:rPr sz="3276">
                <a:solidFill>
                  <a:srgbClr val="C7893E"/>
                </a:solidFill>
                <a:latin typeface="Courier New"/>
                <a:ea typeface="Courier New"/>
                <a:cs typeface="Courier New"/>
                <a:sym typeface="Courier New"/>
              </a:rPr>
              <a:t>if</a:t>
            </a:r>
            <a:r>
              <a:rPr sz="3276">
                <a:latin typeface="Courier New"/>
                <a:ea typeface="Courier New"/>
                <a:cs typeface="Courier New"/>
                <a:sym typeface="Courier New"/>
              </a:rPr>
              <a:t> op == '+':</a:t>
            </a:r>
            <a:br>
              <a:rPr sz="3276">
                <a:latin typeface="Courier New"/>
                <a:ea typeface="Courier New"/>
                <a:cs typeface="Courier New"/>
                <a:sym typeface="Courier New"/>
              </a:rPr>
            </a:br>
            <a:r>
              <a:rPr sz="3276">
                <a:latin typeface="Courier New"/>
                <a:ea typeface="Courier New"/>
                <a:cs typeface="Courier New"/>
                <a:sym typeface="Courier New"/>
              </a:rPr>
              <a:t> n = x + y</a:t>
            </a:r>
            <a:br>
              <a:rPr sz="3276">
                <a:latin typeface="Courier New"/>
                <a:ea typeface="Courier New"/>
                <a:cs typeface="Courier New"/>
                <a:sym typeface="Courier New"/>
              </a:rPr>
            </a:br>
            <a:r>
              <a:rPr sz="3276">
                <a:solidFill>
                  <a:srgbClr val="C7893E"/>
                </a:solidFill>
                <a:latin typeface="Courier New"/>
                <a:ea typeface="Courier New"/>
                <a:cs typeface="Courier New"/>
                <a:sym typeface="Courier New"/>
              </a:rPr>
              <a:t>elif</a:t>
            </a:r>
            <a:r>
              <a:rPr sz="3276">
                <a:latin typeface="Courier New"/>
                <a:ea typeface="Courier New"/>
                <a:cs typeface="Courier New"/>
                <a:sym typeface="Courier New"/>
              </a:rPr>
              <a:t> op == '-':</a:t>
            </a:r>
            <a:br>
              <a:rPr sz="3276">
                <a:latin typeface="Courier New"/>
                <a:ea typeface="Courier New"/>
                <a:cs typeface="Courier New"/>
                <a:sym typeface="Courier New"/>
              </a:rPr>
            </a:br>
            <a:r>
              <a:rPr sz="3276">
                <a:latin typeface="Courier New"/>
                <a:ea typeface="Courier New"/>
                <a:cs typeface="Courier New"/>
                <a:sym typeface="Courier New"/>
              </a:rPr>
              <a:t> n = x - y</a:t>
            </a:r>
            <a:br>
              <a:rPr sz="3276">
                <a:latin typeface="Courier New"/>
                <a:ea typeface="Courier New"/>
                <a:cs typeface="Courier New"/>
                <a:sym typeface="Courier New"/>
              </a:rPr>
            </a:br>
            <a:r>
              <a:rPr sz="3276">
                <a:solidFill>
                  <a:srgbClr val="C7893E"/>
                </a:solidFill>
                <a:latin typeface="Courier New"/>
                <a:ea typeface="Courier New"/>
                <a:cs typeface="Courier New"/>
                <a:sym typeface="Courier New"/>
              </a:rPr>
              <a:t>elif</a:t>
            </a:r>
            <a:r>
              <a:rPr sz="3276">
                <a:latin typeface="Courier New"/>
                <a:ea typeface="Courier New"/>
                <a:cs typeface="Courier New"/>
                <a:sym typeface="Courier New"/>
              </a:rPr>
              <a:t> op == '*':</a:t>
            </a:r>
            <a:br>
              <a:rPr sz="3276">
                <a:latin typeface="Courier New"/>
                <a:ea typeface="Courier New"/>
                <a:cs typeface="Courier New"/>
                <a:sym typeface="Courier New"/>
              </a:rPr>
            </a:br>
            <a:r>
              <a:rPr sz="3276">
                <a:latin typeface="Courier New"/>
                <a:ea typeface="Courier New"/>
                <a:cs typeface="Courier New"/>
                <a:sym typeface="Courier New"/>
              </a:rPr>
              <a:t> n = x * y</a:t>
            </a:r>
            <a:br>
              <a:rPr sz="3276">
                <a:latin typeface="Courier New"/>
                <a:ea typeface="Courier New"/>
                <a:cs typeface="Courier New"/>
                <a:sym typeface="Courier New"/>
              </a:rPr>
            </a:br>
            <a:r>
              <a:rPr sz="3276">
                <a:solidFill>
                  <a:srgbClr val="C7893E"/>
                </a:solidFill>
                <a:latin typeface="Courier New"/>
                <a:ea typeface="Courier New"/>
                <a:cs typeface="Courier New"/>
                <a:sym typeface="Courier New"/>
              </a:rPr>
              <a:t>elif</a:t>
            </a:r>
            <a:r>
              <a:rPr sz="3276">
                <a:latin typeface="Courier New"/>
                <a:ea typeface="Courier New"/>
                <a:cs typeface="Courier New"/>
                <a:sym typeface="Courier New"/>
              </a:rPr>
              <a:t> op == ‘/‘:</a:t>
            </a:r>
            <a:br>
              <a:rPr sz="3276">
                <a:latin typeface="Courier New"/>
                <a:ea typeface="Courier New"/>
                <a:cs typeface="Courier New"/>
                <a:sym typeface="Courier New"/>
              </a:rPr>
            </a:br>
            <a:r>
              <a:rPr sz="3276">
                <a:latin typeface="Courier New"/>
                <a:ea typeface="Courier New"/>
                <a:cs typeface="Courier New"/>
                <a:sym typeface="Courier New"/>
              </a:rPr>
              <a:t> n = x / y</a:t>
            </a:r>
            <a:br>
              <a:rPr sz="3276">
                <a:latin typeface="Courier New"/>
                <a:ea typeface="Courier New"/>
                <a:cs typeface="Courier New"/>
                <a:sym typeface="Courier New"/>
              </a:rPr>
            </a:br>
            <a:r>
              <a:rPr sz="3276">
                <a:solidFill>
                  <a:srgbClr val="8F008A"/>
                </a:solidFill>
                <a:latin typeface="Courier New"/>
                <a:ea typeface="Courier New"/>
                <a:cs typeface="Courier New"/>
                <a:sym typeface="Courier New"/>
              </a:rPr>
              <a:t>print</a:t>
            </a:r>
            <a:r>
              <a:rPr sz="3276">
                <a:latin typeface="Courier New"/>
                <a:ea typeface="Courier New"/>
                <a:cs typeface="Courier New"/>
                <a:sym typeface="Courier New"/>
              </a:rPr>
              <a:t>(n)</a:t>
            </a:r>
          </a:p>
        </p:txBody>
      </p:sp>
      <p:pic>
        <p:nvPicPr>
          <p:cNvPr id="93" name="pasted-image.tif"/>
          <p:cNvPicPr/>
          <p:nvPr/>
        </p:nvPicPr>
        <p:blipFill>
          <a:blip r:embed="rId2">
            <a:extLst/>
          </a:blip>
          <a:stretch>
            <a:fillRect/>
          </a:stretch>
        </p:blipFill>
        <p:spPr>
          <a:xfrm>
            <a:off x="7565932" y="2332511"/>
            <a:ext cx="3267224" cy="6828478"/>
          </a:xfrm>
          <a:prstGeom prst="rect">
            <a:avLst/>
          </a:prstGeom>
          <a:ln w="12700">
            <a:miter lim="400000"/>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5" name="pi2.jpg"/>
          <p:cNvPicPr/>
          <p:nvPr/>
        </p:nvPicPr>
        <p:blipFill>
          <a:blip r:embed="rId3">
            <a:extLst/>
          </a:blip>
          <a:srcRect l="0" t="0" r="0" b="0"/>
          <a:stretch>
            <a:fillRect/>
          </a:stretch>
        </p:blipFill>
        <p:spPr>
          <a:xfrm>
            <a:off x="6718300" y="3801708"/>
            <a:ext cx="5334000" cy="3890084"/>
          </a:xfrm>
          <a:prstGeom prst="rect">
            <a:avLst/>
          </a:prstGeom>
          <a:ln w="12700">
            <a:miter lim="400000"/>
          </a:ln>
        </p:spPr>
      </p:pic>
      <p:sp>
        <p:nvSpPr>
          <p:cNvPr id="96" name="Shape 96"/>
          <p:cNvSpPr/>
          <p:nvPr>
            <p:ph type="title"/>
          </p:nvPr>
        </p:nvSpPr>
        <p:spPr>
          <a:prstGeom prst="rect">
            <a:avLst/>
          </a:prstGeom>
        </p:spPr>
        <p:txBody>
          <a:bodyPr/>
          <a:lstStyle/>
          <a:p>
            <a:pPr lvl="0">
              <a:defRPr sz="1800"/>
            </a:pPr>
            <a:r>
              <a:rPr sz="8000"/>
              <a:t>GPIO</a:t>
            </a:r>
          </a:p>
        </p:txBody>
      </p:sp>
      <p:sp>
        <p:nvSpPr>
          <p:cNvPr id="97" name="Shape 97"/>
          <p:cNvSpPr/>
          <p:nvPr>
            <p:ph type="body" idx="1"/>
          </p:nvPr>
        </p:nvSpPr>
        <p:spPr>
          <a:prstGeom prst="rect">
            <a:avLst/>
          </a:prstGeom>
        </p:spPr>
        <p:txBody>
          <a:bodyPr/>
          <a:lstStyle/>
          <a:p>
            <a:pPr lvl="0" marL="0" indent="0">
              <a:buSzTx/>
              <a:buNone/>
              <a:defRPr sz="1800"/>
            </a:pPr>
            <a:r>
              <a:rPr sz="2800"/>
              <a:t>GPIO, or General Purpose </a:t>
            </a:r>
            <a:br>
              <a:rPr sz="2800"/>
            </a:br>
            <a:r>
              <a:rPr sz="2800"/>
              <a:t>Input/Output port, is your Pi’s gate to the outside world. It can be used to read values for sensors, or activate LEDs or motors. It can be used in python by using the GPIO module.</a:t>
            </a:r>
            <a:br>
              <a:rPr sz="2800"/>
            </a:br>
            <a:br>
              <a:rPr sz="2800"/>
            </a:br>
            <a:r>
              <a:rPr sz="2800">
                <a:solidFill>
                  <a:srgbClr val="C7893E"/>
                </a:solidFill>
                <a:latin typeface="Courier New"/>
                <a:ea typeface="Courier New"/>
                <a:cs typeface="Courier New"/>
                <a:sym typeface="Courier New"/>
              </a:rPr>
              <a:t>import</a:t>
            </a:r>
            <a:r>
              <a:rPr sz="2800">
                <a:latin typeface="Courier New"/>
                <a:ea typeface="Courier New"/>
                <a:cs typeface="Courier New"/>
                <a:sym typeface="Courier New"/>
              </a:rPr>
              <a:t> RPi.GPIO </a:t>
            </a:r>
            <a:r>
              <a:rPr sz="2800">
                <a:solidFill>
                  <a:srgbClr val="C7893E"/>
                </a:solidFill>
                <a:latin typeface="Courier New"/>
                <a:ea typeface="Courier New"/>
                <a:cs typeface="Courier New"/>
                <a:sym typeface="Courier New"/>
              </a:rPr>
              <a:t>as</a:t>
            </a:r>
            <a:r>
              <a:rPr sz="2800">
                <a:latin typeface="Courier New"/>
                <a:ea typeface="Courier New"/>
                <a:cs typeface="Courier New"/>
                <a:sym typeface="Courier New"/>
              </a:rPr>
              <a:t> GPIO</a:t>
            </a:r>
          </a:p>
        </p:txBody>
      </p:sp>
      <p:sp>
        <p:nvSpPr>
          <p:cNvPr id="98" name="Shape 98"/>
          <p:cNvSpPr/>
          <p:nvPr/>
        </p:nvSpPr>
        <p:spPr>
          <a:xfrm flipH="1">
            <a:off x="9834894" y="3126704"/>
            <a:ext cx="1140769" cy="1140769"/>
          </a:xfrm>
          <a:prstGeom prst="line">
            <a:avLst/>
          </a:prstGeom>
          <a:ln w="88900">
            <a:solidFill/>
            <a:miter lim="400000"/>
            <a:tailEnd type="triangle"/>
          </a:ln>
        </p:spPr>
        <p:txBody>
          <a:bodyPr lIns="0" tIns="0" rIns="0" bIns="0" anchor="ctr"/>
          <a:lstStyle/>
          <a:p>
            <a:pPr lvl="0">
              <a:defRPr sz="2400"/>
            </a:pP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0" name="62222B9D-92A7-4862-BEF1-3A2DECE4AB56-L0-001.jpeg"/>
          <p:cNvPicPr/>
          <p:nvPr/>
        </p:nvPicPr>
        <p:blipFill>
          <a:blip r:embed="rId3">
            <a:extLst/>
          </a:blip>
          <a:srcRect l="32675" t="22775" r="32675" b="22775"/>
          <a:stretch>
            <a:fillRect/>
          </a:stretch>
        </p:blipFill>
        <p:spPr>
          <a:xfrm>
            <a:off x="6718300" y="2603499"/>
            <a:ext cx="5334001" cy="6286501"/>
          </a:xfrm>
          <a:prstGeom prst="rect">
            <a:avLst/>
          </a:prstGeom>
          <a:ln w="12700">
            <a:miter lim="400000"/>
          </a:ln>
        </p:spPr>
      </p:pic>
      <p:sp>
        <p:nvSpPr>
          <p:cNvPr id="101" name="Shape 101"/>
          <p:cNvSpPr/>
          <p:nvPr>
            <p:ph type="title"/>
          </p:nvPr>
        </p:nvSpPr>
        <p:spPr>
          <a:prstGeom prst="rect">
            <a:avLst/>
          </a:prstGeom>
        </p:spPr>
        <p:txBody>
          <a:bodyPr/>
          <a:lstStyle/>
          <a:p>
            <a:pPr lvl="0">
              <a:defRPr sz="1800"/>
            </a:pPr>
            <a:r>
              <a:rPr sz="8000"/>
              <a:t>Blinking an LED</a:t>
            </a:r>
          </a:p>
        </p:txBody>
      </p:sp>
      <p:sp>
        <p:nvSpPr>
          <p:cNvPr id="102" name="Shape 102"/>
          <p:cNvSpPr/>
          <p:nvPr>
            <p:ph type="body" idx="1"/>
          </p:nvPr>
        </p:nvSpPr>
        <p:spPr>
          <a:prstGeom prst="rect">
            <a:avLst/>
          </a:prstGeom>
        </p:spPr>
        <p:txBody>
          <a:bodyPr/>
          <a:lstStyle/>
          <a:p>
            <a:pPr lvl="0" marL="0" indent="0">
              <a:buSzTx/>
              <a:buNone/>
              <a:defRPr sz="1800"/>
            </a:pPr>
            <a:r>
              <a:rPr sz="1500">
                <a:solidFill>
                  <a:srgbClr val="53585F"/>
                </a:solidFill>
                <a:latin typeface="Courier New"/>
                <a:ea typeface="Courier New"/>
                <a:cs typeface="Courier New"/>
                <a:sym typeface="Courier New"/>
              </a:rPr>
              <a:t>#import GPIO module</a:t>
            </a:r>
            <a:br>
              <a:rPr sz="1500">
                <a:latin typeface="Courier New"/>
                <a:ea typeface="Courier New"/>
                <a:cs typeface="Courier New"/>
                <a:sym typeface="Courier New"/>
              </a:rPr>
            </a:br>
            <a:r>
              <a:rPr sz="1500">
                <a:solidFill>
                  <a:srgbClr val="C7893E"/>
                </a:solidFill>
                <a:latin typeface="Courier New"/>
                <a:ea typeface="Courier New"/>
                <a:cs typeface="Courier New"/>
                <a:sym typeface="Courier New"/>
              </a:rPr>
              <a:t>import</a:t>
            </a:r>
            <a:r>
              <a:rPr sz="1500">
                <a:latin typeface="Courier New"/>
                <a:ea typeface="Courier New"/>
                <a:cs typeface="Courier New"/>
                <a:sym typeface="Courier New"/>
              </a:rPr>
              <a:t> RPi.GPIO </a:t>
            </a:r>
            <a:r>
              <a:rPr sz="1500">
                <a:solidFill>
                  <a:srgbClr val="C7893E"/>
                </a:solidFill>
                <a:latin typeface="Courier New"/>
                <a:ea typeface="Courier New"/>
                <a:cs typeface="Courier New"/>
                <a:sym typeface="Courier New"/>
              </a:rPr>
              <a:t>as</a:t>
            </a:r>
            <a:r>
              <a:rPr sz="1500">
                <a:latin typeface="Courier New"/>
                <a:ea typeface="Courier New"/>
                <a:cs typeface="Courier New"/>
                <a:sym typeface="Courier New"/>
              </a:rPr>
              <a:t> GPIO</a:t>
            </a:r>
            <a:br>
              <a:rPr sz="1500">
                <a:latin typeface="Courier New"/>
                <a:ea typeface="Courier New"/>
                <a:cs typeface="Courier New"/>
                <a:sym typeface="Courier New"/>
              </a:rPr>
            </a:br>
            <a:r>
              <a:rPr sz="1500">
                <a:solidFill>
                  <a:srgbClr val="53585F"/>
                </a:solidFill>
                <a:latin typeface="Courier New"/>
                <a:ea typeface="Courier New"/>
                <a:cs typeface="Courier New"/>
                <a:sym typeface="Courier New"/>
              </a:rPr>
              <a:t>#import time for sleep function</a:t>
            </a:r>
            <a:br>
              <a:rPr sz="1500">
                <a:latin typeface="Courier New"/>
                <a:ea typeface="Courier New"/>
                <a:cs typeface="Courier New"/>
                <a:sym typeface="Courier New"/>
              </a:rPr>
            </a:br>
            <a:r>
              <a:rPr sz="1500">
                <a:solidFill>
                  <a:srgbClr val="C7893E"/>
                </a:solidFill>
                <a:latin typeface="Courier New"/>
                <a:ea typeface="Courier New"/>
                <a:cs typeface="Courier New"/>
                <a:sym typeface="Courier New"/>
              </a:rPr>
              <a:t>import</a:t>
            </a:r>
            <a:r>
              <a:rPr sz="1500">
                <a:latin typeface="Courier New"/>
                <a:ea typeface="Courier New"/>
                <a:cs typeface="Courier New"/>
                <a:sym typeface="Courier New"/>
              </a:rPr>
              <a:t> time</a:t>
            </a:r>
            <a:br>
              <a:rPr sz="1500">
                <a:latin typeface="Courier New"/>
                <a:ea typeface="Courier New"/>
                <a:cs typeface="Courier New"/>
                <a:sym typeface="Courier New"/>
              </a:rPr>
            </a:br>
            <a:br>
              <a:rPr sz="1500">
                <a:latin typeface="Courier New"/>
                <a:ea typeface="Courier New"/>
                <a:cs typeface="Courier New"/>
                <a:sym typeface="Courier New"/>
              </a:rPr>
            </a:br>
            <a:r>
              <a:rPr sz="1500">
                <a:solidFill>
                  <a:srgbClr val="53585F"/>
                </a:solidFill>
                <a:latin typeface="Courier New"/>
                <a:ea typeface="Courier New"/>
                <a:cs typeface="Courier New"/>
                <a:sym typeface="Courier New"/>
              </a:rPr>
              <a:t>#initialize GPIO to use Raspberry Pi pinouts</a:t>
            </a:r>
            <a:br>
              <a:rPr sz="1500">
                <a:latin typeface="Courier New"/>
                <a:ea typeface="Courier New"/>
                <a:cs typeface="Courier New"/>
                <a:sym typeface="Courier New"/>
              </a:rPr>
            </a:br>
            <a:r>
              <a:rPr sz="1500">
                <a:latin typeface="Courier New"/>
                <a:ea typeface="Courier New"/>
                <a:cs typeface="Courier New"/>
                <a:sym typeface="Courier New"/>
              </a:rPr>
              <a:t>GPIO.setmode(GPIO.BOARD)</a:t>
            </a:r>
            <a:br>
              <a:rPr sz="1500">
                <a:latin typeface="Courier New"/>
                <a:ea typeface="Courier New"/>
                <a:cs typeface="Courier New"/>
                <a:sym typeface="Courier New"/>
              </a:rPr>
            </a:br>
            <a:r>
              <a:rPr sz="1500">
                <a:solidFill>
                  <a:srgbClr val="53585F"/>
                </a:solidFill>
                <a:latin typeface="Courier New"/>
                <a:ea typeface="Courier New"/>
                <a:cs typeface="Courier New"/>
                <a:sym typeface="Courier New"/>
              </a:rPr>
              <a:t>#set pin 7 to output mode</a:t>
            </a:r>
            <a:br>
              <a:rPr sz="1500">
                <a:latin typeface="Courier New"/>
                <a:ea typeface="Courier New"/>
                <a:cs typeface="Courier New"/>
                <a:sym typeface="Courier New"/>
              </a:rPr>
            </a:br>
            <a:r>
              <a:rPr sz="1500">
                <a:latin typeface="Courier New"/>
                <a:ea typeface="Courier New"/>
                <a:cs typeface="Courier New"/>
                <a:sym typeface="Courier New"/>
              </a:rPr>
              <a:t>GPIO.setup(15, GPIO.OUT)</a:t>
            </a:r>
            <a:br>
              <a:rPr sz="1500">
                <a:latin typeface="Courier New"/>
                <a:ea typeface="Courier New"/>
                <a:cs typeface="Courier New"/>
                <a:sym typeface="Courier New"/>
              </a:rPr>
            </a:br>
            <a:br>
              <a:rPr sz="1500">
                <a:latin typeface="Courier New"/>
                <a:ea typeface="Courier New"/>
                <a:cs typeface="Courier New"/>
                <a:sym typeface="Courier New"/>
              </a:rPr>
            </a:br>
            <a:r>
              <a:rPr sz="1500">
                <a:solidFill>
                  <a:srgbClr val="C7893E"/>
                </a:solidFill>
                <a:latin typeface="Courier New"/>
                <a:ea typeface="Courier New"/>
                <a:cs typeface="Courier New"/>
                <a:sym typeface="Courier New"/>
              </a:rPr>
              <a:t>while</a:t>
            </a:r>
            <a:r>
              <a:rPr sz="1500">
                <a:latin typeface="Courier New"/>
                <a:ea typeface="Courier New"/>
                <a:cs typeface="Courier New"/>
                <a:sym typeface="Courier New"/>
              </a:rPr>
              <a:t> </a:t>
            </a:r>
            <a:r>
              <a:rPr sz="1500">
                <a:solidFill>
                  <a:srgbClr val="C7893E"/>
                </a:solidFill>
                <a:latin typeface="Courier New"/>
                <a:ea typeface="Courier New"/>
                <a:cs typeface="Courier New"/>
                <a:sym typeface="Courier New"/>
              </a:rPr>
              <a:t>True</a:t>
            </a:r>
            <a:r>
              <a:rPr sz="1500">
                <a:latin typeface="Courier New"/>
                <a:ea typeface="Courier New"/>
                <a:cs typeface="Courier New"/>
                <a:sym typeface="Courier New"/>
              </a:rPr>
              <a:t>:</a:t>
            </a:r>
            <a:br>
              <a:rPr sz="1500">
                <a:latin typeface="Courier New"/>
                <a:ea typeface="Courier New"/>
                <a:cs typeface="Courier New"/>
                <a:sym typeface="Courier New"/>
              </a:rPr>
            </a:br>
            <a:r>
              <a:rPr sz="1500">
                <a:latin typeface="Courier New"/>
                <a:ea typeface="Courier New"/>
                <a:cs typeface="Courier New"/>
                <a:sym typeface="Courier New"/>
              </a:rPr>
              <a:t> </a:t>
            </a:r>
            <a:r>
              <a:rPr sz="1500">
                <a:solidFill>
                  <a:srgbClr val="53585F"/>
                </a:solidFill>
                <a:latin typeface="Courier New"/>
                <a:ea typeface="Courier New"/>
                <a:cs typeface="Courier New"/>
                <a:sym typeface="Courier New"/>
              </a:rPr>
              <a:t>#turn on LED and wait 1 second</a:t>
            </a:r>
            <a:br>
              <a:rPr sz="1500">
                <a:latin typeface="Courier New"/>
                <a:ea typeface="Courier New"/>
                <a:cs typeface="Courier New"/>
                <a:sym typeface="Courier New"/>
              </a:rPr>
            </a:br>
            <a:r>
              <a:rPr sz="1500">
                <a:latin typeface="Courier New"/>
                <a:ea typeface="Courier New"/>
                <a:cs typeface="Courier New"/>
                <a:sym typeface="Courier New"/>
              </a:rPr>
              <a:t> GPIO.output(15,True)</a:t>
            </a:r>
            <a:br>
              <a:rPr sz="1500">
                <a:latin typeface="Courier New"/>
                <a:ea typeface="Courier New"/>
                <a:cs typeface="Courier New"/>
                <a:sym typeface="Courier New"/>
              </a:rPr>
            </a:br>
            <a:r>
              <a:rPr sz="1500">
                <a:latin typeface="Courier New"/>
                <a:ea typeface="Courier New"/>
                <a:cs typeface="Courier New"/>
                <a:sym typeface="Courier New"/>
              </a:rPr>
              <a:t> time.sleep(1)</a:t>
            </a:r>
            <a:br>
              <a:rPr sz="1500">
                <a:latin typeface="Courier New"/>
                <a:ea typeface="Courier New"/>
                <a:cs typeface="Courier New"/>
                <a:sym typeface="Courier New"/>
              </a:rPr>
            </a:br>
            <a:r>
              <a:rPr sz="1500">
                <a:latin typeface="Courier New"/>
                <a:ea typeface="Courier New"/>
                <a:cs typeface="Courier New"/>
                <a:sym typeface="Courier New"/>
              </a:rPr>
              <a:t> </a:t>
            </a:r>
            <a:r>
              <a:rPr sz="1500">
                <a:solidFill>
                  <a:srgbClr val="53585F"/>
                </a:solidFill>
                <a:latin typeface="Courier New"/>
                <a:ea typeface="Courier New"/>
                <a:cs typeface="Courier New"/>
                <a:sym typeface="Courier New"/>
              </a:rPr>
              <a:t>#turn off LED and wait 1 second</a:t>
            </a:r>
            <a:br>
              <a:rPr sz="1500">
                <a:latin typeface="Courier New"/>
                <a:ea typeface="Courier New"/>
                <a:cs typeface="Courier New"/>
                <a:sym typeface="Courier New"/>
              </a:rPr>
            </a:br>
            <a:r>
              <a:rPr sz="1500">
                <a:latin typeface="Courier New"/>
                <a:ea typeface="Courier New"/>
                <a:cs typeface="Courier New"/>
                <a:sym typeface="Courier New"/>
              </a:rPr>
              <a:t> GPIO.output(15,False)</a:t>
            </a:r>
            <a:br>
              <a:rPr sz="1500">
                <a:latin typeface="Courier New"/>
                <a:ea typeface="Courier New"/>
                <a:cs typeface="Courier New"/>
                <a:sym typeface="Courier New"/>
              </a:rPr>
            </a:br>
            <a:r>
              <a:rPr sz="1500">
                <a:latin typeface="Courier New"/>
                <a:ea typeface="Courier New"/>
                <a:cs typeface="Courier New"/>
                <a:sym typeface="Courier New"/>
              </a:rPr>
              <a:t> time.sleep(1)</a:t>
            </a:r>
          </a:p>
        </p:txBody>
      </p:sp>
      <p:pic>
        <p:nvPicPr>
          <p:cNvPr id="103" name="manila-file-folder.jpg"/>
          <p:cNvPicPr/>
          <p:nvPr/>
        </p:nvPicPr>
        <p:blipFill>
          <a:blip r:embed="rId4">
            <a:extLst/>
          </a:blip>
          <a:stretch>
            <a:fillRect/>
          </a:stretch>
        </p:blipFill>
        <p:spPr>
          <a:xfrm>
            <a:off x="642583" y="623416"/>
            <a:ext cx="1798695" cy="1438956"/>
          </a:xfrm>
          <a:prstGeom prst="rect">
            <a:avLst/>
          </a:prstGeom>
          <a:ln w="12700">
            <a:miter lim="400000"/>
          </a:ln>
        </p:spPr>
      </p:pic>
      <p:sp>
        <p:nvSpPr>
          <p:cNvPr id="104" name="Shape 104"/>
          <p:cNvSpPr/>
          <p:nvPr/>
        </p:nvSpPr>
        <p:spPr>
          <a:xfrm>
            <a:off x="792008" y="2030883"/>
            <a:ext cx="1499845"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In ‘logger.py’</a:t>
            </a:r>
          </a:p>
        </p:txBody>
      </p:sp>
    </p:spTree>
  </p:cSld>
  <p:clrMapOvr>
    <a:masterClrMapping/>
  </p:clrMapOvr>
  <p:transition spd="med" advClick="1">
    <p:cover dir="d"/>
  </p:transition>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6" name="pasted-image.tif"/>
          <p:cNvPicPr/>
          <p:nvPr/>
        </p:nvPicPr>
        <p:blipFill>
          <a:blip r:embed="rId2">
            <a:extLst/>
          </a:blip>
          <a:stretch>
            <a:fillRect/>
          </a:stretch>
        </p:blipFill>
        <p:spPr>
          <a:xfrm>
            <a:off x="0" y="333856"/>
            <a:ext cx="13004800" cy="9085888"/>
          </a:xfrm>
          <a:prstGeom prst="rect">
            <a:avLst/>
          </a:prstGeom>
          <a:ln w="12700">
            <a:miter lim="400000"/>
          </a:ln>
        </p:spPr>
      </p:pic>
      <p:sp>
        <p:nvSpPr>
          <p:cNvPr id="107" name="Shape 107"/>
          <p:cNvSpPr/>
          <p:nvPr/>
        </p:nvSpPr>
        <p:spPr>
          <a:xfrm>
            <a:off x="193522" y="4584699"/>
            <a:ext cx="66705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lvl="0">
              <a:defRPr sz="1800"/>
            </a:pPr>
            <a:r>
              <a:rPr sz="2700"/>
              <a:t>3v3</a:t>
            </a:r>
          </a:p>
        </p:txBody>
      </p:sp>
      <p:sp>
        <p:nvSpPr>
          <p:cNvPr id="108" name="Shape 108"/>
          <p:cNvSpPr/>
          <p:nvPr/>
        </p:nvSpPr>
        <p:spPr>
          <a:xfrm>
            <a:off x="1181138" y="4584699"/>
            <a:ext cx="87622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lvl="0">
              <a:defRPr sz="1800"/>
            </a:pPr>
            <a:r>
              <a:rPr sz="2700"/>
              <a:t>GND</a:t>
            </a:r>
          </a:p>
        </p:txBody>
      </p:sp>
      <p:sp>
        <p:nvSpPr>
          <p:cNvPr id="109" name="Shape 109"/>
          <p:cNvSpPr/>
          <p:nvPr/>
        </p:nvSpPr>
        <p:spPr>
          <a:xfrm>
            <a:off x="3139789" y="3746499"/>
            <a:ext cx="1429322"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lvl="0">
              <a:defRPr sz="1800"/>
            </a:pPr>
            <a:r>
              <a:rPr sz="2700"/>
              <a:t>GPIO 22</a:t>
            </a:r>
          </a:p>
        </p:txBody>
      </p:sp>
    </p:spTree>
  </p:cSld>
  <p:clrMapOvr>
    <a:masterClrMapping/>
  </p:clrMapOvr>
  <mc:AlternateContent xmlns:mc="http://schemas.openxmlformats.org/markup-compatibility/2006">
    <mc:Choice xmlns:p14="http://schemas.microsoft.com/office/powerpoint/2010/main" Requires="p14">
      <p:transition spd="med" advClick="1">
        <p14:flip dir="r"/>
      </p:transition>
    </mc:Choice>
    <mc:Fallback>
      <p:transition xmlns:p14="http://schemas.microsoft.com/office/powerpoint/2010/main" spd="med" advClick="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1" name="C9DE0187-E1A3-4AD3-A558-2C8AE4627BE2-L0-001.jpeg"/>
          <p:cNvPicPr/>
          <p:nvPr/>
        </p:nvPicPr>
        <p:blipFill>
          <a:blip r:embed="rId3">
            <a:extLst/>
          </a:blip>
          <a:srcRect l="7575" t="0" r="7575" b="0"/>
          <a:stretch>
            <a:fillRect/>
          </a:stretch>
        </p:blipFill>
        <p:spPr>
          <a:xfrm>
            <a:off x="6718300" y="2603500"/>
            <a:ext cx="5334000" cy="6286500"/>
          </a:xfrm>
          <a:prstGeom prst="rect">
            <a:avLst/>
          </a:prstGeom>
          <a:ln w="12700">
            <a:miter lim="400000"/>
          </a:ln>
        </p:spPr>
      </p:pic>
      <p:sp>
        <p:nvSpPr>
          <p:cNvPr id="112" name="Shape 112"/>
          <p:cNvSpPr/>
          <p:nvPr>
            <p:ph type="title"/>
          </p:nvPr>
        </p:nvSpPr>
        <p:spPr>
          <a:prstGeom prst="rect">
            <a:avLst/>
          </a:prstGeom>
        </p:spPr>
        <p:txBody>
          <a:bodyPr/>
          <a:lstStyle/>
          <a:p>
            <a:pPr lvl="0" defTabSz="490727">
              <a:defRPr sz="1800"/>
            </a:pPr>
            <a:endParaRPr sz="6719"/>
          </a:p>
          <a:p>
            <a:pPr lvl="0" defTabSz="490727">
              <a:defRPr sz="1800"/>
            </a:pPr>
            <a:r>
              <a:rPr sz="6719"/>
              <a:t>Input from buttons</a:t>
            </a:r>
          </a:p>
        </p:txBody>
      </p:sp>
      <p:sp>
        <p:nvSpPr>
          <p:cNvPr id="113" name="Shape 113"/>
          <p:cNvSpPr/>
          <p:nvPr>
            <p:ph type="body" idx="1"/>
          </p:nvPr>
        </p:nvSpPr>
        <p:spPr>
          <a:xfrm>
            <a:off x="952500" y="2597150"/>
            <a:ext cx="5334000" cy="6286500"/>
          </a:xfrm>
          <a:prstGeom prst="rect">
            <a:avLst/>
          </a:prstGeom>
        </p:spPr>
        <p:txBody>
          <a:bodyPr/>
          <a:lstStyle/>
          <a:p>
            <a:pPr lvl="0" marL="0" indent="0">
              <a:buSzTx/>
              <a:buNone/>
              <a:defRPr sz="1800"/>
            </a:pPr>
            <a:r>
              <a:rPr sz="1700">
                <a:solidFill>
                  <a:srgbClr val="53585F"/>
                </a:solidFill>
                <a:latin typeface="Courier New"/>
                <a:ea typeface="Courier New"/>
                <a:cs typeface="Courier New"/>
                <a:sym typeface="Courier New"/>
              </a:rPr>
              <a:t>#get access to GPIO module</a:t>
            </a:r>
            <a:br>
              <a:rPr sz="1700">
                <a:solidFill>
                  <a:srgbClr val="53585F"/>
                </a:solidFill>
                <a:latin typeface="Courier New"/>
                <a:ea typeface="Courier New"/>
                <a:cs typeface="Courier New"/>
                <a:sym typeface="Courier New"/>
              </a:rPr>
            </a:br>
            <a:r>
              <a:rPr sz="1700">
                <a:solidFill>
                  <a:srgbClr val="C7893E"/>
                </a:solidFill>
                <a:latin typeface="Courier New"/>
                <a:ea typeface="Courier New"/>
                <a:cs typeface="Courier New"/>
                <a:sym typeface="Courier New"/>
              </a:rPr>
              <a:t>import</a:t>
            </a:r>
            <a:r>
              <a:rPr sz="1700">
                <a:latin typeface="Courier New"/>
                <a:ea typeface="Courier New"/>
                <a:cs typeface="Courier New"/>
                <a:sym typeface="Courier New"/>
              </a:rPr>
              <a:t> RPi.GPIO </a:t>
            </a:r>
            <a:r>
              <a:rPr sz="1700">
                <a:solidFill>
                  <a:srgbClr val="C7893E"/>
                </a:solidFill>
                <a:latin typeface="Courier New"/>
                <a:ea typeface="Courier New"/>
                <a:cs typeface="Courier New"/>
                <a:sym typeface="Courier New"/>
              </a:rPr>
              <a:t>as</a:t>
            </a:r>
            <a:r>
              <a:rPr sz="1700">
                <a:latin typeface="Courier New"/>
                <a:ea typeface="Courier New"/>
                <a:cs typeface="Courier New"/>
                <a:sym typeface="Courier New"/>
              </a:rPr>
              <a:t> GPIO</a:t>
            </a:r>
            <a:br>
              <a:rPr sz="1700">
                <a:solidFill>
                  <a:srgbClr val="53585F"/>
                </a:solidFill>
                <a:latin typeface="Courier New"/>
                <a:ea typeface="Courier New"/>
                <a:cs typeface="Courier New"/>
                <a:sym typeface="Courier New"/>
              </a:rPr>
            </a:br>
            <a:br>
              <a:rPr sz="1700">
                <a:solidFill>
                  <a:srgbClr val="53585F"/>
                </a:solidFill>
                <a:latin typeface="Courier New"/>
                <a:ea typeface="Courier New"/>
                <a:cs typeface="Courier New"/>
                <a:sym typeface="Courier New"/>
              </a:rPr>
            </a:br>
            <a:r>
              <a:rPr sz="1700">
                <a:solidFill>
                  <a:srgbClr val="53585F"/>
                </a:solidFill>
                <a:latin typeface="Courier New"/>
                <a:ea typeface="Courier New"/>
                <a:cs typeface="Courier New"/>
                <a:sym typeface="Courier New"/>
              </a:rPr>
              <a:t>#set up pins</a:t>
            </a:r>
            <a:br>
              <a:rPr sz="1700">
                <a:solidFill>
                  <a:srgbClr val="53585F"/>
                </a:solidFill>
                <a:latin typeface="Courier New"/>
                <a:ea typeface="Courier New"/>
                <a:cs typeface="Courier New"/>
                <a:sym typeface="Courier New"/>
              </a:rPr>
            </a:br>
            <a:r>
              <a:rPr sz="1700">
                <a:latin typeface="Courier New"/>
                <a:ea typeface="Courier New"/>
                <a:cs typeface="Courier New"/>
                <a:sym typeface="Courier New"/>
              </a:rPr>
              <a:t>GPIO.setmode(GPIO.BOARD)</a:t>
            </a:r>
            <a:br>
              <a:rPr sz="1700">
                <a:latin typeface="Courier New"/>
                <a:ea typeface="Courier New"/>
                <a:cs typeface="Courier New"/>
                <a:sym typeface="Courier New"/>
              </a:rPr>
            </a:br>
            <a:r>
              <a:rPr sz="1700">
                <a:latin typeface="Courier New"/>
                <a:ea typeface="Courier New"/>
                <a:cs typeface="Courier New"/>
                <a:sym typeface="Courier New"/>
              </a:rPr>
              <a:t>GPIO.setup(14, GPIO.IN)</a:t>
            </a:r>
            <a:br>
              <a:rPr sz="1700">
                <a:latin typeface="Courier New"/>
                <a:ea typeface="Courier New"/>
                <a:cs typeface="Courier New"/>
                <a:sym typeface="Courier New"/>
              </a:rPr>
            </a:br>
            <a:r>
              <a:rPr sz="1700">
                <a:latin typeface="Courier New"/>
                <a:ea typeface="Courier New"/>
                <a:cs typeface="Courier New"/>
                <a:sym typeface="Courier New"/>
              </a:rPr>
              <a:t>GPIO.setup(15, GPIO.OUT)</a:t>
            </a:r>
            <a:br>
              <a:rPr sz="1700">
                <a:solidFill>
                  <a:srgbClr val="53585F"/>
                </a:solidFill>
                <a:latin typeface="Courier New"/>
                <a:ea typeface="Courier New"/>
                <a:cs typeface="Courier New"/>
                <a:sym typeface="Courier New"/>
              </a:rPr>
            </a:br>
            <a:br>
              <a:rPr sz="1700">
                <a:solidFill>
                  <a:srgbClr val="53585F"/>
                </a:solidFill>
                <a:latin typeface="Courier New"/>
                <a:ea typeface="Courier New"/>
                <a:cs typeface="Courier New"/>
                <a:sym typeface="Courier New"/>
              </a:rPr>
            </a:br>
            <a:r>
              <a:rPr sz="1700">
                <a:solidFill>
                  <a:srgbClr val="53585F"/>
                </a:solidFill>
                <a:latin typeface="Courier New"/>
                <a:ea typeface="Courier New"/>
                <a:cs typeface="Courier New"/>
                <a:sym typeface="Courier New"/>
              </a:rPr>
              <a:t>#check whether button is pressed and</a:t>
            </a:r>
            <a:br>
              <a:rPr sz="1700">
                <a:solidFill>
                  <a:srgbClr val="53585F"/>
                </a:solidFill>
                <a:latin typeface="Courier New"/>
                <a:ea typeface="Courier New"/>
                <a:cs typeface="Courier New"/>
                <a:sym typeface="Courier New"/>
              </a:rPr>
            </a:br>
            <a:r>
              <a:rPr sz="1700">
                <a:solidFill>
                  <a:srgbClr val="53585F"/>
                </a:solidFill>
                <a:latin typeface="Courier New"/>
                <a:ea typeface="Courier New"/>
                <a:cs typeface="Courier New"/>
                <a:sym typeface="Courier New"/>
              </a:rPr>
              <a:t>#change LED accordingly</a:t>
            </a:r>
            <a:br>
              <a:rPr sz="1700">
                <a:solidFill>
                  <a:srgbClr val="53585F"/>
                </a:solidFill>
                <a:latin typeface="Courier New"/>
                <a:ea typeface="Courier New"/>
                <a:cs typeface="Courier New"/>
                <a:sym typeface="Courier New"/>
              </a:rPr>
            </a:br>
            <a:r>
              <a:rPr sz="1700">
                <a:solidFill>
                  <a:srgbClr val="C7893E"/>
                </a:solidFill>
                <a:latin typeface="Courier New"/>
                <a:ea typeface="Courier New"/>
                <a:cs typeface="Courier New"/>
                <a:sym typeface="Courier New"/>
              </a:rPr>
              <a:t>while</a:t>
            </a:r>
            <a:r>
              <a:rPr sz="1700">
                <a:latin typeface="Courier New"/>
                <a:ea typeface="Courier New"/>
                <a:cs typeface="Courier New"/>
                <a:sym typeface="Courier New"/>
              </a:rPr>
              <a:t> </a:t>
            </a:r>
            <a:r>
              <a:rPr sz="1700">
                <a:solidFill>
                  <a:srgbClr val="C7893E"/>
                </a:solidFill>
                <a:latin typeface="Courier New"/>
                <a:ea typeface="Courier New"/>
                <a:cs typeface="Courier New"/>
                <a:sym typeface="Courier New"/>
              </a:rPr>
              <a:t>True</a:t>
            </a:r>
            <a:r>
              <a:rPr sz="1700">
                <a:latin typeface="Courier New"/>
                <a:ea typeface="Courier New"/>
                <a:cs typeface="Courier New"/>
                <a:sym typeface="Courier New"/>
              </a:rPr>
              <a:t>:</a:t>
            </a:r>
            <a:br>
              <a:rPr sz="1700">
                <a:latin typeface="Courier New"/>
                <a:ea typeface="Courier New"/>
                <a:cs typeface="Courier New"/>
                <a:sym typeface="Courier New"/>
              </a:rPr>
            </a:br>
            <a:r>
              <a:rPr sz="1700">
                <a:latin typeface="Courier New"/>
                <a:ea typeface="Courier New"/>
                <a:cs typeface="Courier New"/>
                <a:sym typeface="Courier New"/>
              </a:rPr>
              <a:t> button = GPIO.input(14)</a:t>
            </a:r>
            <a:br>
              <a:rPr sz="1700">
                <a:latin typeface="Courier New"/>
                <a:ea typeface="Courier New"/>
                <a:cs typeface="Courier New"/>
                <a:sym typeface="Courier New"/>
              </a:rPr>
            </a:br>
            <a:r>
              <a:rPr sz="1700">
                <a:latin typeface="Courier New"/>
                <a:ea typeface="Courier New"/>
                <a:cs typeface="Courier New"/>
                <a:sym typeface="Courier New"/>
              </a:rPr>
              <a:t> GPIO.output(15,button)</a:t>
            </a:r>
          </a:p>
        </p:txBody>
      </p:sp>
      <p:pic>
        <p:nvPicPr>
          <p:cNvPr id="114" name="manila-file-folder.jpg"/>
          <p:cNvPicPr/>
          <p:nvPr/>
        </p:nvPicPr>
        <p:blipFill>
          <a:blip r:embed="rId4">
            <a:extLst/>
          </a:blip>
          <a:stretch>
            <a:fillRect/>
          </a:stretch>
        </p:blipFill>
        <p:spPr>
          <a:xfrm>
            <a:off x="477483" y="275282"/>
            <a:ext cx="1798695" cy="1438956"/>
          </a:xfrm>
          <a:prstGeom prst="rect">
            <a:avLst/>
          </a:prstGeom>
          <a:ln w="12700">
            <a:miter lim="400000"/>
          </a:ln>
        </p:spPr>
      </p:pic>
      <p:sp>
        <p:nvSpPr>
          <p:cNvPr id="115" name="Shape 115"/>
          <p:cNvSpPr/>
          <p:nvPr/>
        </p:nvSpPr>
        <p:spPr>
          <a:xfrm>
            <a:off x="626908" y="1682749"/>
            <a:ext cx="1499845"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In ‘logger.py’</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7" name="pasted-image.tif"/>
          <p:cNvPicPr/>
          <p:nvPr/>
        </p:nvPicPr>
        <p:blipFill>
          <a:blip r:embed="rId2">
            <a:extLst/>
          </a:blip>
          <a:stretch>
            <a:fillRect/>
          </a:stretch>
        </p:blipFill>
        <p:spPr>
          <a:xfrm>
            <a:off x="0" y="444754"/>
            <a:ext cx="13004800" cy="8864092"/>
          </a:xfrm>
          <a:prstGeom prst="rect">
            <a:avLst/>
          </a:prstGeom>
          <a:ln w="12700">
            <a:miter lim="400000"/>
          </a:ln>
        </p:spPr>
      </p:pic>
      <p:sp>
        <p:nvSpPr>
          <p:cNvPr id="118" name="Shape 118"/>
          <p:cNvSpPr/>
          <p:nvPr/>
        </p:nvSpPr>
        <p:spPr>
          <a:xfrm>
            <a:off x="304010" y="4622799"/>
            <a:ext cx="66705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lvl="0">
              <a:defRPr sz="1800"/>
            </a:pPr>
            <a:r>
              <a:rPr sz="2700"/>
              <a:t>3v3</a:t>
            </a:r>
          </a:p>
        </p:txBody>
      </p:sp>
      <p:sp>
        <p:nvSpPr>
          <p:cNvPr id="119" name="Shape 119"/>
          <p:cNvSpPr/>
          <p:nvPr/>
        </p:nvSpPr>
        <p:spPr>
          <a:xfrm>
            <a:off x="1483589" y="4622799"/>
            <a:ext cx="87622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lvl="0">
              <a:defRPr sz="1800"/>
            </a:pPr>
            <a:r>
              <a:rPr sz="2700"/>
              <a:t>GND</a:t>
            </a:r>
          </a:p>
        </p:txBody>
      </p:sp>
      <p:sp>
        <p:nvSpPr>
          <p:cNvPr id="120" name="Shape 120"/>
          <p:cNvSpPr/>
          <p:nvPr/>
        </p:nvSpPr>
        <p:spPr>
          <a:xfrm>
            <a:off x="3154695" y="3779096"/>
            <a:ext cx="1039686"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GPIO 22</a:t>
            </a:r>
          </a:p>
        </p:txBody>
      </p:sp>
      <p:sp>
        <p:nvSpPr>
          <p:cNvPr id="121" name="Shape 121"/>
          <p:cNvSpPr/>
          <p:nvPr/>
        </p:nvSpPr>
        <p:spPr>
          <a:xfrm>
            <a:off x="3154695" y="4679949"/>
            <a:ext cx="1039686"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GPIO 23</a:t>
            </a:r>
          </a:p>
        </p:txBody>
      </p:sp>
    </p:spTree>
  </p:cSld>
  <p:clrMapOvr>
    <a:masterClrMapping/>
  </p:clrMapOvr>
  <p:transition spd="slow" advClick="1">
    <p:dissolve/>
  </p:transition>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p>
            <a:pPr lvl="0">
              <a:defRPr sz="1800"/>
            </a:pPr>
            <a:r>
              <a:rPr sz="8000"/>
              <a:t>Challenge</a:t>
            </a:r>
          </a:p>
        </p:txBody>
      </p:sp>
      <p:sp>
        <p:nvSpPr>
          <p:cNvPr id="124" name="Shape 124"/>
          <p:cNvSpPr/>
          <p:nvPr>
            <p:ph type="body" idx="1"/>
          </p:nvPr>
        </p:nvSpPr>
        <p:spPr>
          <a:prstGeom prst="rect">
            <a:avLst/>
          </a:prstGeom>
        </p:spPr>
        <p:txBody>
          <a:bodyPr/>
          <a:lstStyle>
            <a:lvl1pPr marL="0" indent="0">
              <a:buSzTx/>
              <a:buNone/>
            </a:lvl1pPr>
          </a:lstStyle>
          <a:p>
            <a:pPr lvl="0">
              <a:defRPr sz="1800"/>
            </a:pPr>
            <a:r>
              <a:rPr sz="3600"/>
              <a:t>Make a program that blinks the LED while the button is released, and stops blinking when the button is pressed.</a:t>
            </a:r>
          </a:p>
        </p:txBody>
      </p:sp>
      <p:pic>
        <p:nvPicPr>
          <p:cNvPr id="125" name="manila-file-folder.jpg"/>
          <p:cNvPicPr/>
          <p:nvPr/>
        </p:nvPicPr>
        <p:blipFill>
          <a:blip r:embed="rId3">
            <a:extLst/>
          </a:blip>
          <a:stretch>
            <a:fillRect/>
          </a:stretch>
        </p:blipFill>
        <p:spPr>
          <a:xfrm>
            <a:off x="604483" y="453082"/>
            <a:ext cx="1798695" cy="1438956"/>
          </a:xfrm>
          <a:prstGeom prst="rect">
            <a:avLst/>
          </a:prstGeom>
          <a:ln w="12700">
            <a:miter lim="400000"/>
          </a:ln>
        </p:spPr>
      </p:pic>
      <p:sp>
        <p:nvSpPr>
          <p:cNvPr id="126" name="Shape 126"/>
          <p:cNvSpPr/>
          <p:nvPr/>
        </p:nvSpPr>
        <p:spPr>
          <a:xfrm>
            <a:off x="753908" y="1860549"/>
            <a:ext cx="1499845"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In ‘logger.py’</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lvl="0">
              <a:defRPr sz="1800"/>
            </a:pPr>
            <a:r>
              <a:rPr sz="8000"/>
              <a:t>Blinker solution</a:t>
            </a:r>
          </a:p>
        </p:txBody>
      </p:sp>
      <p:sp>
        <p:nvSpPr>
          <p:cNvPr id="129" name="Shape 129"/>
          <p:cNvSpPr/>
          <p:nvPr>
            <p:ph type="body" idx="1"/>
          </p:nvPr>
        </p:nvSpPr>
        <p:spPr>
          <a:prstGeom prst="rect">
            <a:avLst/>
          </a:prstGeom>
        </p:spPr>
        <p:txBody>
          <a:bodyPr/>
          <a:lstStyle/>
          <a:p>
            <a:pPr lvl="0" marL="0" indent="0" defTabSz="192023">
              <a:spcBef>
                <a:spcPts val="0"/>
              </a:spcBef>
              <a:buSzTx/>
              <a:buNone/>
              <a:defRPr sz="1800"/>
            </a:pPr>
            <a:r>
              <a:rPr sz="1470">
                <a:solidFill>
                  <a:srgbClr val="53585F"/>
                </a:solidFill>
                <a:latin typeface="Courier New"/>
                <a:ea typeface="Courier New"/>
                <a:cs typeface="Courier New"/>
                <a:sym typeface="Courier New"/>
              </a:rPr>
              <a:t>#import GPIO module</a:t>
            </a:r>
            <a:br>
              <a:rPr sz="1470">
                <a:solidFill>
                  <a:srgbClr val="929292"/>
                </a:solidFill>
                <a:latin typeface="Courier New"/>
                <a:ea typeface="Courier New"/>
                <a:cs typeface="Courier New"/>
                <a:sym typeface="Courier New"/>
              </a:rPr>
            </a:br>
            <a:br>
              <a:rPr sz="1470">
                <a:solidFill>
                  <a:srgbClr val="B7C4D1"/>
                </a:solidFill>
                <a:latin typeface="Courier New"/>
                <a:ea typeface="Courier New"/>
                <a:cs typeface="Courier New"/>
                <a:sym typeface="Courier New"/>
              </a:rPr>
            </a:br>
            <a:r>
              <a:rPr b="1" sz="1470">
                <a:solidFill>
                  <a:srgbClr val="C7893E"/>
                </a:solidFill>
                <a:latin typeface="Courier New"/>
                <a:ea typeface="Courier New"/>
                <a:cs typeface="Courier New"/>
                <a:sym typeface="Courier New"/>
              </a:rPr>
              <a:t>import</a:t>
            </a:r>
            <a:r>
              <a:rPr b="1" sz="1470">
                <a:solidFill>
                  <a:srgbClr val="D78B40"/>
                </a:solidFill>
                <a:latin typeface="Courier New"/>
                <a:ea typeface="Courier New"/>
                <a:cs typeface="Courier New"/>
                <a:sym typeface="Courier New"/>
              </a:rPr>
              <a:t> </a:t>
            </a:r>
            <a:r>
              <a:rPr sz="1470">
                <a:latin typeface="Courier New"/>
                <a:ea typeface="Courier New"/>
                <a:cs typeface="Courier New"/>
                <a:sym typeface="Courier New"/>
              </a:rPr>
              <a:t>RPi.GPIO</a:t>
            </a:r>
            <a:r>
              <a:rPr sz="1470">
                <a:solidFill>
                  <a:srgbClr val="B7C4D1"/>
                </a:solidFill>
                <a:latin typeface="Courier New"/>
                <a:ea typeface="Courier New"/>
                <a:cs typeface="Courier New"/>
                <a:sym typeface="Courier New"/>
              </a:rPr>
              <a:t> </a:t>
            </a:r>
            <a:r>
              <a:rPr b="1" sz="1470">
                <a:solidFill>
                  <a:srgbClr val="C7893E"/>
                </a:solidFill>
                <a:latin typeface="Courier New"/>
                <a:ea typeface="Courier New"/>
                <a:cs typeface="Courier New"/>
                <a:sym typeface="Courier New"/>
              </a:rPr>
              <a:t>as</a:t>
            </a:r>
            <a:r>
              <a:rPr b="1" sz="1470">
                <a:solidFill>
                  <a:srgbClr val="D78B40"/>
                </a:solidFill>
                <a:latin typeface="Courier New"/>
                <a:ea typeface="Courier New"/>
                <a:cs typeface="Courier New"/>
                <a:sym typeface="Courier New"/>
              </a:rPr>
              <a:t> </a:t>
            </a:r>
            <a:r>
              <a:rPr sz="1470">
                <a:latin typeface="Courier New"/>
                <a:ea typeface="Courier New"/>
                <a:cs typeface="Courier New"/>
                <a:sym typeface="Courier New"/>
              </a:rPr>
              <a:t>GPIO</a:t>
            </a:r>
            <a:br>
              <a:rPr sz="1470">
                <a:solidFill>
                  <a:srgbClr val="B7C4D1"/>
                </a:solidFill>
                <a:latin typeface="Courier New"/>
                <a:ea typeface="Courier New"/>
                <a:cs typeface="Courier New"/>
                <a:sym typeface="Courier New"/>
              </a:rPr>
            </a:br>
            <a:br>
              <a:rPr sz="1470">
                <a:solidFill>
                  <a:srgbClr val="B7C4D1"/>
                </a:solidFill>
                <a:latin typeface="Courier New"/>
                <a:ea typeface="Courier New"/>
                <a:cs typeface="Courier New"/>
                <a:sym typeface="Courier New"/>
              </a:rPr>
            </a:br>
            <a:r>
              <a:rPr sz="1470">
                <a:solidFill>
                  <a:srgbClr val="53585F"/>
                </a:solidFill>
                <a:latin typeface="Courier New"/>
                <a:ea typeface="Courier New"/>
                <a:cs typeface="Courier New"/>
                <a:sym typeface="Courier New"/>
              </a:rPr>
              <a:t>#import time for sleep function</a:t>
            </a:r>
            <a:br>
              <a:rPr sz="1470">
                <a:solidFill>
                  <a:srgbClr val="929292"/>
                </a:solidFill>
                <a:latin typeface="Courier New"/>
                <a:ea typeface="Courier New"/>
                <a:cs typeface="Courier New"/>
                <a:sym typeface="Courier New"/>
              </a:rPr>
            </a:br>
            <a:br>
              <a:rPr sz="1470">
                <a:solidFill>
                  <a:srgbClr val="B7C4D1"/>
                </a:solidFill>
                <a:latin typeface="Courier New"/>
                <a:ea typeface="Courier New"/>
                <a:cs typeface="Courier New"/>
                <a:sym typeface="Courier New"/>
              </a:rPr>
            </a:br>
            <a:r>
              <a:rPr b="1" sz="1470">
                <a:solidFill>
                  <a:srgbClr val="C7893E"/>
                </a:solidFill>
                <a:latin typeface="Courier New"/>
                <a:ea typeface="Courier New"/>
                <a:cs typeface="Courier New"/>
                <a:sym typeface="Courier New"/>
              </a:rPr>
              <a:t>import</a:t>
            </a:r>
            <a:r>
              <a:rPr b="1" sz="1470">
                <a:solidFill>
                  <a:srgbClr val="D78B40"/>
                </a:solidFill>
                <a:latin typeface="Courier New"/>
                <a:ea typeface="Courier New"/>
                <a:cs typeface="Courier New"/>
                <a:sym typeface="Courier New"/>
              </a:rPr>
              <a:t> </a:t>
            </a:r>
            <a:r>
              <a:rPr sz="1470">
                <a:latin typeface="Courier New"/>
                <a:ea typeface="Courier New"/>
                <a:cs typeface="Courier New"/>
                <a:sym typeface="Courier New"/>
              </a:rPr>
              <a:t>time</a:t>
            </a:r>
            <a:br>
              <a:rPr sz="1470">
                <a:solidFill>
                  <a:srgbClr val="B7C4D1"/>
                </a:solidFill>
                <a:latin typeface="Courier New"/>
                <a:ea typeface="Courier New"/>
                <a:cs typeface="Courier New"/>
                <a:sym typeface="Courier New"/>
              </a:rPr>
            </a:br>
            <a:br>
              <a:rPr sz="1470">
                <a:solidFill>
                  <a:srgbClr val="B7C4D1"/>
                </a:solidFill>
                <a:latin typeface="Courier New"/>
                <a:ea typeface="Courier New"/>
                <a:cs typeface="Courier New"/>
                <a:sym typeface="Courier New"/>
              </a:rPr>
            </a:br>
            <a:br>
              <a:rPr sz="1470">
                <a:solidFill>
                  <a:srgbClr val="B7C4D1"/>
                </a:solidFill>
                <a:latin typeface="Courier New"/>
                <a:ea typeface="Courier New"/>
                <a:cs typeface="Courier New"/>
                <a:sym typeface="Courier New"/>
              </a:rPr>
            </a:br>
            <a:r>
              <a:rPr sz="1470">
                <a:solidFill>
                  <a:srgbClr val="53585F"/>
                </a:solidFill>
                <a:latin typeface="Courier New"/>
                <a:ea typeface="Courier New"/>
                <a:cs typeface="Courier New"/>
                <a:sym typeface="Courier New"/>
              </a:rPr>
              <a:t>#initialize GPIO to use Raspberry Pi pinouts</a:t>
            </a:r>
            <a:br>
              <a:rPr sz="1470">
                <a:solidFill>
                  <a:srgbClr val="929292"/>
                </a:solidFill>
                <a:latin typeface="Courier New"/>
                <a:ea typeface="Courier New"/>
                <a:cs typeface="Courier New"/>
                <a:sym typeface="Courier New"/>
              </a:rPr>
            </a:br>
            <a:br>
              <a:rPr sz="1470">
                <a:solidFill>
                  <a:srgbClr val="929292"/>
                </a:solidFill>
                <a:latin typeface="Courier New"/>
                <a:ea typeface="Courier New"/>
                <a:cs typeface="Courier New"/>
                <a:sym typeface="Courier New"/>
              </a:rPr>
            </a:br>
            <a:r>
              <a:rPr sz="1470">
                <a:latin typeface="Courier New"/>
                <a:ea typeface="Courier New"/>
                <a:cs typeface="Courier New"/>
                <a:sym typeface="Courier New"/>
              </a:rPr>
              <a:t>GPIO.setmode(GPIO.BOARD)</a:t>
            </a:r>
            <a:br>
              <a:rPr sz="1470">
                <a:solidFill>
                  <a:srgbClr val="B7C4D1"/>
                </a:solidFill>
                <a:latin typeface="Courier New"/>
                <a:ea typeface="Courier New"/>
                <a:cs typeface="Courier New"/>
                <a:sym typeface="Courier New"/>
              </a:rPr>
            </a:br>
            <a:br>
              <a:rPr sz="1470">
                <a:solidFill>
                  <a:srgbClr val="B7C4D1"/>
                </a:solidFill>
                <a:latin typeface="Courier New"/>
                <a:ea typeface="Courier New"/>
                <a:cs typeface="Courier New"/>
                <a:sym typeface="Courier New"/>
              </a:rPr>
            </a:br>
            <a:r>
              <a:rPr sz="1470">
                <a:solidFill>
                  <a:srgbClr val="53585F"/>
                </a:solidFill>
                <a:latin typeface="Courier New"/>
                <a:ea typeface="Courier New"/>
                <a:cs typeface="Courier New"/>
                <a:sym typeface="Courier New"/>
              </a:rPr>
              <a:t>#set pin 7 to output mode</a:t>
            </a:r>
            <a:br>
              <a:rPr sz="1470">
                <a:solidFill>
                  <a:srgbClr val="929292"/>
                </a:solidFill>
                <a:latin typeface="Courier New"/>
                <a:ea typeface="Courier New"/>
                <a:cs typeface="Courier New"/>
                <a:sym typeface="Courier New"/>
              </a:rPr>
            </a:br>
            <a:br>
              <a:rPr sz="1470">
                <a:latin typeface="Courier New"/>
                <a:ea typeface="Courier New"/>
                <a:cs typeface="Courier New"/>
                <a:sym typeface="Courier New"/>
              </a:rPr>
            </a:br>
            <a:r>
              <a:rPr sz="1470">
                <a:latin typeface="Courier New"/>
                <a:ea typeface="Courier New"/>
                <a:cs typeface="Courier New"/>
                <a:sym typeface="Courier New"/>
              </a:rPr>
              <a:t>GPIO.setup(15, GPIO.OUT)</a:t>
            </a:r>
            <a:br>
              <a:rPr sz="1470">
                <a:latin typeface="Courier New"/>
                <a:ea typeface="Courier New"/>
                <a:cs typeface="Courier New"/>
                <a:sym typeface="Courier New"/>
              </a:rPr>
            </a:br>
            <a:r>
              <a:rPr sz="1470">
                <a:latin typeface="Courier New"/>
                <a:ea typeface="Courier New"/>
                <a:cs typeface="Courier New"/>
                <a:sym typeface="Courier New"/>
              </a:rPr>
              <a:t>GPIO.setup(14, GPIO.IN)</a:t>
            </a:r>
            <a:br>
              <a:rPr sz="1470">
                <a:latin typeface="Courier New"/>
                <a:ea typeface="Courier New"/>
                <a:cs typeface="Courier New"/>
                <a:sym typeface="Courier New"/>
              </a:rPr>
            </a:br>
            <a:r>
              <a:rPr b="1" sz="1470">
                <a:solidFill>
                  <a:srgbClr val="C7893E"/>
                </a:solidFill>
                <a:latin typeface="Courier New"/>
                <a:ea typeface="Courier New"/>
                <a:cs typeface="Courier New"/>
                <a:sym typeface="Courier New"/>
              </a:rPr>
              <a:t>while</a:t>
            </a:r>
            <a:r>
              <a:rPr b="1" sz="1470">
                <a:solidFill>
                  <a:srgbClr val="D78B40"/>
                </a:solidFill>
                <a:latin typeface="Courier New"/>
                <a:ea typeface="Courier New"/>
                <a:cs typeface="Courier New"/>
                <a:sym typeface="Courier New"/>
              </a:rPr>
              <a:t> </a:t>
            </a:r>
            <a:r>
              <a:rPr sz="1470">
                <a:latin typeface="Courier New"/>
                <a:ea typeface="Courier New"/>
                <a:cs typeface="Courier New"/>
                <a:sym typeface="Courier New"/>
              </a:rPr>
              <a:t>True:</a:t>
            </a:r>
            <a:br>
              <a:rPr sz="1470">
                <a:latin typeface="Courier New"/>
                <a:ea typeface="Courier New"/>
                <a:cs typeface="Courier New"/>
                <a:sym typeface="Courier New"/>
              </a:rPr>
            </a:br>
            <a:r>
              <a:rPr sz="1470">
                <a:solidFill>
                  <a:srgbClr val="B7C4D1"/>
                </a:solidFill>
                <a:latin typeface="Courier New"/>
                <a:ea typeface="Courier New"/>
                <a:cs typeface="Courier New"/>
                <a:sym typeface="Courier New"/>
              </a:rPr>
              <a:t>    </a:t>
            </a:r>
            <a:r>
              <a:rPr sz="1470">
                <a:latin typeface="Courier New"/>
                <a:ea typeface="Courier New"/>
                <a:cs typeface="Courier New"/>
                <a:sym typeface="Courier New"/>
              </a:rPr>
              <a:t>button = GPIO.input(14)</a:t>
            </a:r>
            <a:br>
              <a:rPr sz="1470">
                <a:latin typeface="Courier New"/>
                <a:ea typeface="Courier New"/>
                <a:cs typeface="Courier New"/>
                <a:sym typeface="Courier New"/>
              </a:rPr>
            </a:br>
            <a:r>
              <a:rPr sz="1470">
                <a:solidFill>
                  <a:srgbClr val="B7C4D1"/>
                </a:solidFill>
                <a:latin typeface="Courier New"/>
                <a:ea typeface="Courier New"/>
                <a:cs typeface="Courier New"/>
                <a:sym typeface="Courier New"/>
              </a:rPr>
              <a:t>    </a:t>
            </a:r>
            <a:r>
              <a:rPr b="1" sz="1470">
                <a:solidFill>
                  <a:srgbClr val="C7893E"/>
                </a:solidFill>
                <a:latin typeface="Courier New"/>
                <a:ea typeface="Courier New"/>
                <a:cs typeface="Courier New"/>
                <a:sym typeface="Courier New"/>
              </a:rPr>
              <a:t>while</a:t>
            </a:r>
            <a:r>
              <a:rPr b="1" sz="1470">
                <a:solidFill>
                  <a:srgbClr val="D78B40"/>
                </a:solidFill>
                <a:latin typeface="Courier New"/>
                <a:ea typeface="Courier New"/>
                <a:cs typeface="Courier New"/>
                <a:sym typeface="Courier New"/>
              </a:rPr>
              <a:t> </a:t>
            </a:r>
            <a:r>
              <a:rPr sz="1470">
                <a:latin typeface="Courier New"/>
                <a:ea typeface="Courier New"/>
                <a:cs typeface="Courier New"/>
                <a:sym typeface="Courier New"/>
              </a:rPr>
              <a:t>button == True:</a:t>
            </a:r>
            <a:br>
              <a:rPr sz="1470">
                <a:latin typeface="Courier New"/>
                <a:ea typeface="Courier New"/>
                <a:cs typeface="Courier New"/>
                <a:sym typeface="Courier New"/>
              </a:rPr>
            </a:br>
            <a:r>
              <a:rPr sz="1470">
                <a:solidFill>
                  <a:srgbClr val="B7C4D1"/>
                </a:solidFill>
                <a:latin typeface="Courier New"/>
                <a:ea typeface="Courier New"/>
                <a:cs typeface="Courier New"/>
                <a:sym typeface="Courier New"/>
              </a:rPr>
              <a:t>        </a:t>
            </a:r>
            <a:r>
              <a:rPr b="1" sz="1470">
                <a:solidFill>
                  <a:srgbClr val="8F008A"/>
                </a:solidFill>
                <a:latin typeface="Courier New"/>
                <a:ea typeface="Courier New"/>
                <a:cs typeface="Courier New"/>
                <a:sym typeface="Courier New"/>
              </a:rPr>
              <a:t>print</a:t>
            </a:r>
            <a:r>
              <a:rPr b="1" sz="1470">
                <a:solidFill>
                  <a:srgbClr val="D78B40"/>
                </a:solidFill>
                <a:latin typeface="Courier New"/>
                <a:ea typeface="Courier New"/>
                <a:cs typeface="Courier New"/>
                <a:sym typeface="Courier New"/>
              </a:rPr>
              <a:t> </a:t>
            </a:r>
            <a:r>
              <a:rPr sz="1470">
                <a:solidFill>
                  <a:srgbClr val="B3CB74"/>
                </a:solidFill>
                <a:latin typeface="Courier New"/>
                <a:ea typeface="Courier New"/>
                <a:cs typeface="Courier New"/>
                <a:sym typeface="Courier New"/>
              </a:rPr>
              <a:t>'waiting'</a:t>
            </a:r>
            <a:br>
              <a:rPr sz="1470">
                <a:solidFill>
                  <a:srgbClr val="B3CB74"/>
                </a:solidFill>
                <a:latin typeface="Courier New"/>
                <a:ea typeface="Courier New"/>
                <a:cs typeface="Courier New"/>
                <a:sym typeface="Courier New"/>
              </a:rPr>
            </a:br>
            <a:r>
              <a:rPr sz="1470">
                <a:solidFill>
                  <a:srgbClr val="B3CB74"/>
                </a:solidFill>
                <a:latin typeface="Courier New"/>
                <a:ea typeface="Courier New"/>
                <a:cs typeface="Courier New"/>
                <a:sym typeface="Courier New"/>
              </a:rPr>
              <a:t>    </a:t>
            </a:r>
            <a:br>
              <a:rPr sz="1470">
                <a:solidFill>
                  <a:srgbClr val="B7C4D1"/>
                </a:solidFill>
                <a:latin typeface="Courier New"/>
                <a:ea typeface="Courier New"/>
                <a:cs typeface="Courier New"/>
                <a:sym typeface="Courier New"/>
              </a:rPr>
            </a:br>
            <a:r>
              <a:rPr sz="1470">
                <a:solidFill>
                  <a:srgbClr val="B7C4D1"/>
                </a:solidFill>
                <a:latin typeface="Courier New"/>
                <a:ea typeface="Courier New"/>
                <a:cs typeface="Courier New"/>
                <a:sym typeface="Courier New"/>
              </a:rPr>
              <a:t>    </a:t>
            </a:r>
            <a:r>
              <a:rPr sz="1470">
                <a:solidFill>
                  <a:srgbClr val="53585F"/>
                </a:solidFill>
                <a:latin typeface="Courier New"/>
                <a:ea typeface="Courier New"/>
                <a:cs typeface="Courier New"/>
                <a:sym typeface="Courier New"/>
              </a:rPr>
              <a:t>#turn on LED and wait 1 second</a:t>
            </a:r>
            <a:br>
              <a:rPr sz="1470">
                <a:solidFill>
                  <a:srgbClr val="929292"/>
                </a:solidFill>
                <a:latin typeface="Courier New"/>
                <a:ea typeface="Courier New"/>
                <a:cs typeface="Courier New"/>
                <a:sym typeface="Courier New"/>
              </a:rPr>
            </a:br>
            <a:r>
              <a:rPr sz="1470">
                <a:latin typeface="Courier New"/>
                <a:ea typeface="Courier New"/>
                <a:cs typeface="Courier New"/>
                <a:sym typeface="Courier New"/>
              </a:rPr>
              <a:t>    GPIO.output(15,True)</a:t>
            </a:r>
            <a:br>
              <a:rPr sz="1470">
                <a:latin typeface="Courier New"/>
                <a:ea typeface="Courier New"/>
                <a:cs typeface="Courier New"/>
                <a:sym typeface="Courier New"/>
              </a:rPr>
            </a:br>
            <a:r>
              <a:rPr sz="1470">
                <a:latin typeface="Courier New"/>
                <a:ea typeface="Courier New"/>
                <a:cs typeface="Courier New"/>
                <a:sym typeface="Courier New"/>
              </a:rPr>
              <a:t>    time.sleep(1)</a:t>
            </a:r>
            <a:endParaRPr sz="1470">
              <a:solidFill>
                <a:srgbClr val="B7C4D1"/>
              </a:solidFill>
              <a:latin typeface="Courier New"/>
              <a:ea typeface="Courier New"/>
              <a:cs typeface="Courier New"/>
              <a:sym typeface="Courier New"/>
            </a:endParaRPr>
          </a:p>
          <a:p>
            <a:pPr lvl="0" marL="0" indent="0" defTabSz="192023">
              <a:spcBef>
                <a:spcPts val="0"/>
              </a:spcBef>
              <a:buSzTx/>
              <a:buNone/>
              <a:defRPr sz="1800"/>
            </a:pPr>
            <a:br>
              <a:rPr sz="1470">
                <a:solidFill>
                  <a:srgbClr val="B7C4D1"/>
                </a:solidFill>
                <a:latin typeface="Courier New"/>
                <a:ea typeface="Courier New"/>
                <a:cs typeface="Courier New"/>
                <a:sym typeface="Courier New"/>
              </a:rPr>
            </a:br>
            <a:r>
              <a:rPr sz="1470">
                <a:solidFill>
                  <a:srgbClr val="B7C4D1"/>
                </a:solidFill>
                <a:latin typeface="Courier New"/>
                <a:ea typeface="Courier New"/>
                <a:cs typeface="Courier New"/>
                <a:sym typeface="Courier New"/>
              </a:rPr>
              <a:t>    </a:t>
            </a:r>
            <a:r>
              <a:rPr sz="1470">
                <a:solidFill>
                  <a:srgbClr val="53585F"/>
                </a:solidFill>
                <a:latin typeface="Courier New"/>
                <a:ea typeface="Courier New"/>
                <a:cs typeface="Courier New"/>
                <a:sym typeface="Courier New"/>
              </a:rPr>
              <a:t>#turn off LED and wait 1 second</a:t>
            </a:r>
            <a:br>
              <a:rPr sz="1470">
                <a:solidFill>
                  <a:srgbClr val="53585F"/>
                </a:solidFill>
                <a:latin typeface="Courier New"/>
                <a:ea typeface="Courier New"/>
                <a:cs typeface="Courier New"/>
                <a:sym typeface="Courier New"/>
              </a:rPr>
            </a:br>
            <a:r>
              <a:rPr sz="1470">
                <a:latin typeface="Courier New"/>
                <a:ea typeface="Courier New"/>
                <a:cs typeface="Courier New"/>
                <a:sym typeface="Courier New"/>
              </a:rPr>
              <a:t>    GPIO.output(15,False)</a:t>
            </a:r>
            <a:br>
              <a:rPr sz="1470">
                <a:latin typeface="Courier New"/>
                <a:ea typeface="Courier New"/>
                <a:cs typeface="Courier New"/>
                <a:sym typeface="Courier New"/>
              </a:rPr>
            </a:br>
            <a:r>
              <a:rPr sz="1470">
                <a:latin typeface="Courier New"/>
                <a:ea typeface="Courier New"/>
                <a:cs typeface="Courier New"/>
                <a:sym typeface="Courier New"/>
              </a:rPr>
              <a:t>    time.sleep(1)</a:t>
            </a:r>
            <a:endParaRPr sz="1470">
              <a:solidFill>
                <a:srgbClr val="B7C4D1"/>
              </a:solidFill>
              <a:latin typeface="Courier New"/>
              <a:ea typeface="Courier New"/>
              <a:cs typeface="Courier New"/>
              <a:sym typeface="Courier New"/>
            </a:endParaRPr>
          </a:p>
        </p:txBody>
      </p:sp>
    </p:spTree>
  </p:cSld>
  <p:clrMapOvr>
    <a:masterClrMapping/>
  </p:clrMapOvr>
  <p:transition spd="med"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 name="214112F0-8A8A-49CF-9CB9-87EE2AF8B1B9-L0-001.jpeg"/>
          <p:cNvPicPr/>
          <p:nvPr/>
        </p:nvPicPr>
        <p:blipFill>
          <a:blip r:embed="rId2">
            <a:extLst/>
          </a:blip>
          <a:stretch>
            <a:fillRect/>
          </a:stretch>
        </p:blipFill>
        <p:spPr>
          <a:xfrm>
            <a:off x="6392698" y="3739749"/>
            <a:ext cx="5985204" cy="4014003"/>
          </a:xfrm>
          <a:prstGeom prst="rect">
            <a:avLst/>
          </a:prstGeom>
          <a:ln w="12700">
            <a:miter lim="400000"/>
          </a:ln>
        </p:spPr>
      </p:pic>
      <p:sp>
        <p:nvSpPr>
          <p:cNvPr id="36" name="Shape 36"/>
          <p:cNvSpPr/>
          <p:nvPr>
            <p:ph type="title"/>
          </p:nvPr>
        </p:nvSpPr>
        <p:spPr>
          <a:prstGeom prst="rect">
            <a:avLst/>
          </a:prstGeom>
        </p:spPr>
        <p:txBody>
          <a:bodyPr/>
          <a:lstStyle/>
          <a:p>
            <a:pPr lvl="0">
              <a:defRPr sz="1800"/>
            </a:pPr>
            <a:r>
              <a:rPr sz="8000"/>
              <a:t>Class goals</a:t>
            </a:r>
          </a:p>
        </p:txBody>
      </p:sp>
      <p:sp>
        <p:nvSpPr>
          <p:cNvPr id="37" name="Shape 37"/>
          <p:cNvSpPr/>
          <p:nvPr>
            <p:ph type="body" idx="1"/>
          </p:nvPr>
        </p:nvSpPr>
        <p:spPr>
          <a:xfrm>
            <a:off x="952500" y="2603404"/>
            <a:ext cx="5334000" cy="6286501"/>
          </a:xfrm>
          <a:prstGeom prst="rect">
            <a:avLst/>
          </a:prstGeom>
        </p:spPr>
        <p:txBody>
          <a:bodyPr/>
          <a:lstStyle/>
          <a:p>
            <a:pPr lvl="0" marL="0" indent="0">
              <a:buSzTx/>
              <a:buNone/>
              <a:defRPr sz="1800"/>
            </a:pPr>
            <a:r>
              <a:rPr sz="2800"/>
              <a:t>Write a program called </a:t>
            </a:r>
            <a:r>
              <a:rPr b="1" sz="2800">
                <a:latin typeface="Helvetica"/>
                <a:ea typeface="Helvetica"/>
                <a:cs typeface="Helvetica"/>
                <a:sym typeface="Helvetica"/>
              </a:rPr>
              <a:t>piTempLogger.py</a:t>
            </a:r>
            <a:r>
              <a:rPr sz="2800"/>
              <a:t> that</a:t>
            </a:r>
            <a:endParaRPr sz="2800"/>
          </a:p>
          <a:p>
            <a:pPr lvl="0">
              <a:defRPr sz="1800"/>
            </a:pPr>
            <a:r>
              <a:rPr sz="2800"/>
              <a:t>Links services to an LED indicator</a:t>
            </a:r>
            <a:endParaRPr sz="2800"/>
          </a:p>
          <a:p>
            <a:pPr lvl="0">
              <a:defRPr sz="1800"/>
            </a:pPr>
            <a:r>
              <a:rPr sz="2800"/>
              <a:t>Uses a 7 segment display to show more data.</a:t>
            </a:r>
            <a:endParaRPr sz="2800"/>
          </a:p>
          <a:p>
            <a:pPr lvl="0">
              <a:defRPr sz="1800"/>
            </a:pPr>
            <a:r>
              <a:rPr sz="2800"/>
              <a:t>Reads temperature from a sensor</a:t>
            </a:r>
            <a:endParaRPr sz="2800"/>
          </a:p>
          <a:p>
            <a:pPr lvl="0">
              <a:defRPr sz="1800"/>
            </a:pPr>
            <a:r>
              <a:rPr sz="2800"/>
              <a:t>Emails the temperature to yourself</a:t>
            </a:r>
          </a:p>
        </p:txBody>
      </p:sp>
    </p:spTree>
  </p:cSld>
  <p:clrMapOvr>
    <a:masterClrMapping/>
  </p:clrMapOvr>
  <p:transition spd="med" advClick="1">
    <p:push dir="r"/>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lvl="0">
              <a:defRPr sz="1800"/>
            </a:pPr>
            <a:r>
              <a:rPr sz="8000"/>
              <a:t>7 segment displays</a:t>
            </a:r>
          </a:p>
        </p:txBody>
      </p:sp>
      <p:sp>
        <p:nvSpPr>
          <p:cNvPr id="132" name="Shape 132"/>
          <p:cNvSpPr/>
          <p:nvPr>
            <p:ph type="body" idx="1"/>
          </p:nvPr>
        </p:nvSpPr>
        <p:spPr>
          <a:xfrm>
            <a:off x="952500" y="2603500"/>
            <a:ext cx="5011937" cy="6286500"/>
          </a:xfrm>
          <a:prstGeom prst="rect">
            <a:avLst/>
          </a:prstGeom>
        </p:spPr>
        <p:txBody>
          <a:bodyPr/>
          <a:lstStyle/>
          <a:p>
            <a:pPr lvl="0">
              <a:defRPr sz="1800"/>
            </a:pPr>
            <a:r>
              <a:rPr sz="2800"/>
              <a:t>7 segment displays operate through a custom module called PiSlice</a:t>
            </a:r>
            <a:endParaRPr sz="2800"/>
          </a:p>
          <a:p>
            <a:pPr lvl="0">
              <a:defRPr sz="1800"/>
            </a:pPr>
            <a:r>
              <a:rPr sz="2800"/>
              <a:t>Set display by using PiSlice.display_number</a:t>
            </a:r>
            <a:br>
              <a:rPr sz="2800"/>
            </a:br>
            <a:br>
              <a:rPr sz="2800"/>
            </a:br>
            <a:r>
              <a:rPr>
                <a:solidFill>
                  <a:srgbClr val="C7893E"/>
                </a:solidFill>
                <a:latin typeface="Courier New"/>
                <a:ea typeface="Courier New"/>
                <a:cs typeface="Courier New"/>
                <a:sym typeface="Courier New"/>
              </a:rPr>
              <a:t>import</a:t>
            </a:r>
            <a:r>
              <a:rPr>
                <a:latin typeface="Courier New"/>
                <a:ea typeface="Courier New"/>
                <a:cs typeface="Courier New"/>
                <a:sym typeface="Courier New"/>
              </a:rPr>
              <a:t> PiSlice</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PiSlice.init()</a:t>
            </a:r>
            <a:br>
              <a:rPr>
                <a:latin typeface="Courier New"/>
                <a:ea typeface="Courier New"/>
                <a:cs typeface="Courier New"/>
                <a:sym typeface="Courier New"/>
              </a:rPr>
            </a:br>
            <a:r>
              <a:rPr>
                <a:latin typeface="Courier New"/>
                <a:ea typeface="Courier New"/>
                <a:cs typeface="Courier New"/>
                <a:sym typeface="Courier New"/>
              </a:rPr>
              <a:t>PiSlice.number = 12345678</a:t>
            </a:r>
          </a:p>
        </p:txBody>
      </p:sp>
      <p:pic>
        <p:nvPicPr>
          <p:cNvPr id="133" name="8-segment-display-module.jpg"/>
          <p:cNvPicPr/>
          <p:nvPr/>
        </p:nvPicPr>
        <p:blipFill>
          <a:blip r:embed="rId3">
            <a:extLst/>
          </a:blip>
          <a:stretch>
            <a:fillRect/>
          </a:stretch>
        </p:blipFill>
        <p:spPr>
          <a:xfrm>
            <a:off x="6671880" y="4754149"/>
            <a:ext cx="5426840" cy="1985202"/>
          </a:xfrm>
          <a:prstGeom prst="rect">
            <a:avLst/>
          </a:prstGeom>
          <a:ln w="12700">
            <a:miter lim="400000"/>
          </a:ln>
        </p:spPr>
      </p:pic>
      <p:pic>
        <p:nvPicPr>
          <p:cNvPr id="134" name="send file.png"/>
          <p:cNvPicPr/>
          <p:nvPr/>
        </p:nvPicPr>
        <p:blipFill>
          <a:blip r:embed="rId4">
            <a:extLst/>
          </a:blip>
          <a:stretch>
            <a:fillRect/>
          </a:stretch>
        </p:blipFill>
        <p:spPr>
          <a:xfrm>
            <a:off x="76100" y="131514"/>
            <a:ext cx="1689485" cy="1689484"/>
          </a:xfrm>
          <a:prstGeom prst="rect">
            <a:avLst/>
          </a:prstGeom>
          <a:ln w="12700">
            <a:miter lim="400000"/>
          </a:ln>
        </p:spPr>
      </p:pic>
      <p:sp>
        <p:nvSpPr>
          <p:cNvPr id="135" name="Shape 135"/>
          <p:cNvSpPr/>
          <p:nvPr/>
        </p:nvSpPr>
        <p:spPr>
          <a:xfrm>
            <a:off x="246598" y="1793149"/>
            <a:ext cx="1602304"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1700">
                <a:latin typeface="Helvetica"/>
                <a:ea typeface="Helvetica"/>
                <a:cs typeface="Helvetica"/>
                <a:sym typeface="Helvetica"/>
              </a:rPr>
              <a:t>In a new file</a:t>
            </a:r>
            <a:endParaRPr sz="1700">
              <a:latin typeface="Helvetica"/>
              <a:ea typeface="Helvetica"/>
              <a:cs typeface="Helvetica"/>
              <a:sym typeface="Helvetica"/>
            </a:endParaRPr>
          </a:p>
          <a:p>
            <a:pPr lvl="0">
              <a:defRPr sz="1800"/>
            </a:pPr>
            <a:r>
              <a:rPr sz="1700">
                <a:latin typeface="Helvetica"/>
                <a:ea typeface="Helvetica"/>
                <a:cs typeface="Helvetica"/>
                <a:sym typeface="Helvetica"/>
              </a:rPr>
              <a:t>called ‘temp.py’</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7" name="pasted-image.tif"/>
          <p:cNvPicPr/>
          <p:nvPr/>
        </p:nvPicPr>
        <p:blipFill>
          <a:blip r:embed="rId2">
            <a:extLst/>
          </a:blip>
          <a:stretch>
            <a:fillRect/>
          </a:stretch>
        </p:blipFill>
        <p:spPr>
          <a:xfrm>
            <a:off x="0" y="447629"/>
            <a:ext cx="13004800" cy="8858343"/>
          </a:xfrm>
          <a:prstGeom prst="rect">
            <a:avLst/>
          </a:prstGeom>
          <a:ln w="12700">
            <a:miter lim="400000"/>
          </a:ln>
        </p:spPr>
      </p:pic>
      <p:sp>
        <p:nvSpPr>
          <p:cNvPr id="138" name="Shape 138"/>
          <p:cNvSpPr/>
          <p:nvPr/>
        </p:nvSpPr>
        <p:spPr>
          <a:xfrm>
            <a:off x="205799" y="4622799"/>
            <a:ext cx="66705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lvl="0">
              <a:defRPr sz="1800"/>
            </a:pPr>
            <a:r>
              <a:rPr sz="2700"/>
              <a:t>3v3</a:t>
            </a:r>
          </a:p>
        </p:txBody>
      </p:sp>
      <p:sp>
        <p:nvSpPr>
          <p:cNvPr id="139" name="Shape 139"/>
          <p:cNvSpPr/>
          <p:nvPr/>
        </p:nvSpPr>
        <p:spPr>
          <a:xfrm>
            <a:off x="-83340" y="4118193"/>
            <a:ext cx="87622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lvl="0">
              <a:defRPr sz="1800"/>
            </a:pPr>
            <a:r>
              <a:rPr sz="2700"/>
              <a:t>GND</a:t>
            </a:r>
          </a:p>
        </p:txBody>
      </p:sp>
      <p:sp>
        <p:nvSpPr>
          <p:cNvPr id="140" name="Shape 140"/>
          <p:cNvSpPr/>
          <p:nvPr/>
        </p:nvSpPr>
        <p:spPr>
          <a:xfrm>
            <a:off x="2450700" y="3164865"/>
            <a:ext cx="1039687"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GPIO 22</a:t>
            </a:r>
          </a:p>
        </p:txBody>
      </p:sp>
      <p:sp>
        <p:nvSpPr>
          <p:cNvPr id="141" name="Shape 141"/>
          <p:cNvSpPr/>
          <p:nvPr/>
        </p:nvSpPr>
        <p:spPr>
          <a:xfrm>
            <a:off x="3682584" y="3328695"/>
            <a:ext cx="1039686"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GPIO 23</a:t>
            </a:r>
          </a:p>
        </p:txBody>
      </p:sp>
      <p:sp>
        <p:nvSpPr>
          <p:cNvPr id="142" name="Shape 142"/>
          <p:cNvSpPr/>
          <p:nvPr/>
        </p:nvSpPr>
        <p:spPr>
          <a:xfrm>
            <a:off x="7132470" y="3190265"/>
            <a:ext cx="89357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lvl="0">
              <a:defRPr sz="1800"/>
            </a:pPr>
            <a:r>
              <a:rPr sz="1600"/>
              <a:t>GPIO 27</a:t>
            </a:r>
          </a:p>
        </p:txBody>
      </p:sp>
      <p:sp>
        <p:nvSpPr>
          <p:cNvPr id="143" name="Shape 143"/>
          <p:cNvSpPr/>
          <p:nvPr/>
        </p:nvSpPr>
        <p:spPr>
          <a:xfrm>
            <a:off x="7394512" y="3354095"/>
            <a:ext cx="89357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lvl="0">
              <a:defRPr sz="1800"/>
            </a:pPr>
            <a:r>
              <a:rPr sz="1600"/>
              <a:t>GPIO 17</a:t>
            </a:r>
          </a:p>
        </p:txBody>
      </p:sp>
      <p:sp>
        <p:nvSpPr>
          <p:cNvPr id="144" name="Shape 144"/>
          <p:cNvSpPr/>
          <p:nvPr/>
        </p:nvSpPr>
        <p:spPr>
          <a:xfrm>
            <a:off x="7558341" y="3542477"/>
            <a:ext cx="89357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lvl="0">
              <a:defRPr sz="1800"/>
            </a:pPr>
            <a:r>
              <a:rPr sz="1600"/>
              <a:t>GPIO 18</a:t>
            </a:r>
          </a:p>
        </p:txBody>
      </p:sp>
    </p:spTree>
  </p:cSld>
  <p:clrMapOvr>
    <a:masterClrMapping/>
  </p:clrMapOvr>
  <p:transition spd="slow" advClick="1">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pPr lvl="0">
              <a:defRPr sz="1800"/>
            </a:pPr>
            <a:r>
              <a:rPr sz="8000"/>
              <a:t>Challenge</a:t>
            </a:r>
          </a:p>
        </p:txBody>
      </p:sp>
      <p:sp>
        <p:nvSpPr>
          <p:cNvPr id="147" name="Shape 147"/>
          <p:cNvSpPr/>
          <p:nvPr>
            <p:ph type="body" idx="1"/>
          </p:nvPr>
        </p:nvSpPr>
        <p:spPr>
          <a:xfrm>
            <a:off x="952500" y="800100"/>
            <a:ext cx="11099800" cy="6286500"/>
          </a:xfrm>
          <a:prstGeom prst="rect">
            <a:avLst/>
          </a:prstGeom>
        </p:spPr>
        <p:txBody>
          <a:bodyPr/>
          <a:lstStyle>
            <a:lvl1pPr marL="0" indent="0">
              <a:buSzTx/>
              <a:buNone/>
            </a:lvl1pPr>
          </a:lstStyle>
          <a:p>
            <a:pPr lvl="0">
              <a:defRPr sz="1800"/>
            </a:pPr>
            <a:r>
              <a:rPr sz="3600"/>
              <a:t>Add up the number of times you press the button and display it on the 7 segment displays incrementing each time you press the button.</a:t>
            </a:r>
          </a:p>
        </p:txBody>
      </p:sp>
      <p:pic>
        <p:nvPicPr>
          <p:cNvPr id="148" name="manila-file-folder.jpg"/>
          <p:cNvPicPr/>
          <p:nvPr/>
        </p:nvPicPr>
        <p:blipFill>
          <a:blip r:embed="rId3">
            <a:extLst/>
          </a:blip>
          <a:stretch>
            <a:fillRect/>
          </a:stretch>
        </p:blipFill>
        <p:spPr>
          <a:xfrm>
            <a:off x="528283" y="338782"/>
            <a:ext cx="1798695" cy="1438956"/>
          </a:xfrm>
          <a:prstGeom prst="rect">
            <a:avLst/>
          </a:prstGeom>
          <a:ln w="12700">
            <a:miter lim="400000"/>
          </a:ln>
        </p:spPr>
      </p:pic>
      <p:sp>
        <p:nvSpPr>
          <p:cNvPr id="149" name="Shape 149"/>
          <p:cNvSpPr/>
          <p:nvPr/>
        </p:nvSpPr>
        <p:spPr>
          <a:xfrm>
            <a:off x="677708" y="1746249"/>
            <a:ext cx="1499845"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In ‘logger.py’</a:t>
            </a:r>
          </a:p>
        </p:txBody>
      </p:sp>
      <p:pic>
        <p:nvPicPr>
          <p:cNvPr id="150" name="pasted-image.tif"/>
          <p:cNvPicPr/>
          <p:nvPr/>
        </p:nvPicPr>
        <p:blipFill>
          <a:blip r:embed="rId4">
            <a:extLst/>
          </a:blip>
          <a:stretch>
            <a:fillRect/>
          </a:stretch>
        </p:blipFill>
        <p:spPr>
          <a:xfrm>
            <a:off x="4215545" y="5032081"/>
            <a:ext cx="4573711" cy="4249315"/>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title"/>
          </p:nvPr>
        </p:nvSpPr>
        <p:spPr>
          <a:prstGeom prst="rect">
            <a:avLst/>
          </a:prstGeom>
        </p:spPr>
        <p:txBody>
          <a:bodyPr/>
          <a:lstStyle/>
          <a:p>
            <a:pPr lvl="0">
              <a:defRPr sz="1800"/>
            </a:pPr>
            <a:r>
              <a:rPr sz="8000"/>
              <a:t>Counter solution</a:t>
            </a:r>
          </a:p>
        </p:txBody>
      </p:sp>
      <p:sp>
        <p:nvSpPr>
          <p:cNvPr id="153" name="Shape 153"/>
          <p:cNvSpPr/>
          <p:nvPr>
            <p:ph type="body" idx="1"/>
          </p:nvPr>
        </p:nvSpPr>
        <p:spPr>
          <a:prstGeom prst="rect">
            <a:avLst/>
          </a:prstGeom>
        </p:spPr>
        <p:txBody>
          <a:bodyPr/>
          <a:lstStyle/>
          <a:p>
            <a:pPr lvl="0" marL="0" indent="0" defTabSz="228600">
              <a:spcBef>
                <a:spcPts val="0"/>
              </a:spcBef>
              <a:buSzTx/>
              <a:buNone/>
              <a:defRPr sz="1800"/>
            </a:pPr>
            <a:r>
              <a:rPr sz="2150">
                <a:solidFill>
                  <a:srgbClr val="53585F"/>
                </a:solidFill>
                <a:latin typeface="Courier New"/>
                <a:ea typeface="Courier New"/>
                <a:cs typeface="Courier New"/>
                <a:sym typeface="Courier New"/>
              </a:rPr>
              <a:t>#import GPIO module and PiSlice module</a:t>
            </a:r>
            <a:br>
              <a:rPr sz="2150">
                <a:latin typeface="Courier New"/>
                <a:ea typeface="Courier New"/>
                <a:cs typeface="Courier New"/>
                <a:sym typeface="Courier New"/>
              </a:rPr>
            </a:br>
            <a:br>
              <a:rPr sz="2150">
                <a:solidFill>
                  <a:srgbClr val="929292"/>
                </a:solidFill>
                <a:latin typeface="Courier New"/>
                <a:ea typeface="Courier New"/>
                <a:cs typeface="Courier New"/>
                <a:sym typeface="Courier New"/>
              </a:rPr>
            </a:br>
            <a:r>
              <a:rPr b="1" sz="2150">
                <a:solidFill>
                  <a:srgbClr val="C7893E"/>
                </a:solidFill>
                <a:latin typeface="Courier New"/>
                <a:ea typeface="Courier New"/>
                <a:cs typeface="Courier New"/>
                <a:sym typeface="Courier New"/>
              </a:rPr>
              <a:t>import</a:t>
            </a:r>
            <a:r>
              <a:rPr b="1" sz="2150">
                <a:solidFill>
                  <a:srgbClr val="D78B40"/>
                </a:solidFill>
                <a:latin typeface="Courier New"/>
                <a:ea typeface="Courier New"/>
                <a:cs typeface="Courier New"/>
                <a:sym typeface="Courier New"/>
              </a:rPr>
              <a:t> </a:t>
            </a:r>
            <a:r>
              <a:rPr sz="2150">
                <a:latin typeface="Courier New"/>
                <a:ea typeface="Courier New"/>
                <a:cs typeface="Courier New"/>
                <a:sym typeface="Courier New"/>
              </a:rPr>
              <a:t>RPi.GPIO</a:t>
            </a:r>
            <a:r>
              <a:rPr sz="2150">
                <a:solidFill>
                  <a:srgbClr val="B7C4D1"/>
                </a:solidFill>
                <a:latin typeface="Courier New"/>
                <a:ea typeface="Courier New"/>
                <a:cs typeface="Courier New"/>
                <a:sym typeface="Courier New"/>
              </a:rPr>
              <a:t> </a:t>
            </a:r>
            <a:r>
              <a:rPr b="1" sz="2150">
                <a:solidFill>
                  <a:srgbClr val="C7893E"/>
                </a:solidFill>
                <a:latin typeface="Courier New"/>
                <a:ea typeface="Courier New"/>
                <a:cs typeface="Courier New"/>
                <a:sym typeface="Courier New"/>
              </a:rPr>
              <a:t>as</a:t>
            </a:r>
            <a:r>
              <a:rPr b="1" sz="2150">
                <a:solidFill>
                  <a:srgbClr val="D78B40"/>
                </a:solidFill>
                <a:latin typeface="Courier New"/>
                <a:ea typeface="Courier New"/>
                <a:cs typeface="Courier New"/>
                <a:sym typeface="Courier New"/>
              </a:rPr>
              <a:t> </a:t>
            </a:r>
            <a:r>
              <a:rPr sz="2150">
                <a:latin typeface="Courier New"/>
                <a:ea typeface="Courier New"/>
                <a:cs typeface="Courier New"/>
                <a:sym typeface="Courier New"/>
              </a:rPr>
              <a:t>GPIO</a:t>
            </a:r>
            <a:br>
              <a:rPr sz="2150">
                <a:solidFill>
                  <a:srgbClr val="B7C4D1"/>
                </a:solidFill>
                <a:latin typeface="Courier New"/>
                <a:ea typeface="Courier New"/>
                <a:cs typeface="Courier New"/>
                <a:sym typeface="Courier New"/>
              </a:rPr>
            </a:br>
            <a:r>
              <a:rPr b="1" sz="2150">
                <a:solidFill>
                  <a:srgbClr val="C7893E"/>
                </a:solidFill>
                <a:latin typeface="Courier New"/>
                <a:ea typeface="Courier New"/>
                <a:cs typeface="Courier New"/>
                <a:sym typeface="Courier New"/>
              </a:rPr>
              <a:t>import</a:t>
            </a:r>
            <a:r>
              <a:rPr b="1" sz="2150">
                <a:solidFill>
                  <a:srgbClr val="D78B40"/>
                </a:solidFill>
                <a:latin typeface="Courier New"/>
                <a:ea typeface="Courier New"/>
                <a:cs typeface="Courier New"/>
                <a:sym typeface="Courier New"/>
              </a:rPr>
              <a:t> </a:t>
            </a:r>
            <a:r>
              <a:rPr sz="2150">
                <a:latin typeface="Courier New"/>
                <a:ea typeface="Courier New"/>
                <a:cs typeface="Courier New"/>
                <a:sym typeface="Courier New"/>
              </a:rPr>
              <a:t>PiSlice</a:t>
            </a:r>
            <a:br>
              <a:rPr sz="2150">
                <a:solidFill>
                  <a:srgbClr val="B7C4D1"/>
                </a:solidFill>
                <a:latin typeface="Courier New"/>
                <a:ea typeface="Courier New"/>
                <a:cs typeface="Courier New"/>
                <a:sym typeface="Courier New"/>
              </a:rPr>
            </a:br>
            <a:br>
              <a:rPr sz="2150">
                <a:solidFill>
                  <a:srgbClr val="B7C4D1"/>
                </a:solidFill>
                <a:latin typeface="Courier New"/>
                <a:ea typeface="Courier New"/>
                <a:cs typeface="Courier New"/>
                <a:sym typeface="Courier New"/>
              </a:rPr>
            </a:br>
            <a:r>
              <a:rPr sz="2150">
                <a:solidFill>
                  <a:srgbClr val="53585F"/>
                </a:solidFill>
                <a:latin typeface="Courier New"/>
                <a:ea typeface="Courier New"/>
                <a:cs typeface="Courier New"/>
                <a:sym typeface="Courier New"/>
              </a:rPr>
              <a:t>#start up 7 segment display</a:t>
            </a:r>
            <a:br>
              <a:rPr sz="2150">
                <a:solidFill>
                  <a:srgbClr val="929292"/>
                </a:solidFill>
                <a:latin typeface="Courier New"/>
                <a:ea typeface="Courier New"/>
                <a:cs typeface="Courier New"/>
                <a:sym typeface="Courier New"/>
              </a:rPr>
            </a:br>
            <a:br>
              <a:rPr sz="2150">
                <a:solidFill>
                  <a:srgbClr val="929292"/>
                </a:solidFill>
                <a:latin typeface="Courier New"/>
                <a:ea typeface="Courier New"/>
                <a:cs typeface="Courier New"/>
                <a:sym typeface="Courier New"/>
              </a:rPr>
            </a:br>
            <a:r>
              <a:rPr sz="2150">
                <a:latin typeface="Courier New"/>
                <a:ea typeface="Courier New"/>
                <a:cs typeface="Courier New"/>
                <a:sym typeface="Courier New"/>
              </a:rPr>
              <a:t>PiSlice.init()</a:t>
            </a:r>
            <a:br>
              <a:rPr sz="2150">
                <a:latin typeface="Courier New"/>
                <a:ea typeface="Courier New"/>
                <a:cs typeface="Courier New"/>
                <a:sym typeface="Courier New"/>
              </a:rPr>
            </a:br>
            <a:br>
              <a:rPr sz="2150">
                <a:latin typeface="Courier New"/>
                <a:ea typeface="Courier New"/>
                <a:cs typeface="Courier New"/>
                <a:sym typeface="Courier New"/>
              </a:rPr>
            </a:br>
            <a:r>
              <a:rPr sz="2150">
                <a:latin typeface="Courier New"/>
                <a:ea typeface="Courier New"/>
                <a:cs typeface="Courier New"/>
                <a:sym typeface="Courier New"/>
              </a:rPr>
              <a:t>num = 0</a:t>
            </a:r>
            <a:br>
              <a:rPr sz="2150">
                <a:latin typeface="Courier New"/>
                <a:ea typeface="Courier New"/>
                <a:cs typeface="Courier New"/>
                <a:sym typeface="Courier New"/>
              </a:rPr>
            </a:br>
            <a:br>
              <a:rPr sz="2150">
                <a:latin typeface="Courier New"/>
                <a:ea typeface="Courier New"/>
                <a:cs typeface="Courier New"/>
                <a:sym typeface="Courier New"/>
              </a:rPr>
            </a:br>
            <a:r>
              <a:rPr b="1" sz="2150">
                <a:solidFill>
                  <a:srgbClr val="C7893E"/>
                </a:solidFill>
                <a:latin typeface="Courier New"/>
                <a:ea typeface="Courier New"/>
                <a:cs typeface="Courier New"/>
                <a:sym typeface="Courier New"/>
              </a:rPr>
              <a:t>while</a:t>
            </a:r>
            <a:r>
              <a:rPr b="1" sz="2150">
                <a:latin typeface="Courier New"/>
                <a:ea typeface="Courier New"/>
                <a:cs typeface="Courier New"/>
                <a:sym typeface="Courier New"/>
              </a:rPr>
              <a:t> </a:t>
            </a:r>
            <a:r>
              <a:rPr sz="2150">
                <a:latin typeface="Courier New"/>
                <a:ea typeface="Courier New"/>
                <a:cs typeface="Courier New"/>
                <a:sym typeface="Courier New"/>
              </a:rPr>
              <a:t>True:</a:t>
            </a:r>
            <a:br>
              <a:rPr sz="2150">
                <a:latin typeface="Courier New"/>
                <a:ea typeface="Courier New"/>
                <a:cs typeface="Courier New"/>
                <a:sym typeface="Courier New"/>
              </a:rPr>
            </a:br>
            <a:r>
              <a:rPr sz="2150">
                <a:latin typeface="Courier New"/>
                <a:ea typeface="Courier New"/>
                <a:cs typeface="Courier New"/>
                <a:sym typeface="Courier New"/>
              </a:rPr>
              <a:t>    button = GPIO.input(14)</a:t>
            </a:r>
            <a:br>
              <a:rPr sz="2150">
                <a:latin typeface="Courier New"/>
                <a:ea typeface="Courier New"/>
                <a:cs typeface="Courier New"/>
                <a:sym typeface="Courier New"/>
              </a:rPr>
            </a:br>
            <a:r>
              <a:rPr sz="2150">
                <a:solidFill>
                  <a:srgbClr val="B7C4D1"/>
                </a:solidFill>
                <a:latin typeface="Courier New"/>
                <a:ea typeface="Courier New"/>
                <a:cs typeface="Courier New"/>
                <a:sym typeface="Courier New"/>
              </a:rPr>
              <a:t>    </a:t>
            </a:r>
            <a:r>
              <a:rPr b="1" sz="2150">
                <a:solidFill>
                  <a:srgbClr val="C7893E"/>
                </a:solidFill>
                <a:latin typeface="Courier New"/>
                <a:ea typeface="Courier New"/>
                <a:cs typeface="Courier New"/>
                <a:sym typeface="Courier New"/>
              </a:rPr>
              <a:t>while</a:t>
            </a:r>
            <a:r>
              <a:rPr b="1" sz="2150">
                <a:latin typeface="Courier New"/>
                <a:ea typeface="Courier New"/>
                <a:cs typeface="Courier New"/>
                <a:sym typeface="Courier New"/>
              </a:rPr>
              <a:t> </a:t>
            </a:r>
            <a:r>
              <a:rPr sz="2150">
                <a:latin typeface="Courier New"/>
                <a:ea typeface="Courier New"/>
                <a:cs typeface="Courier New"/>
                <a:sym typeface="Courier New"/>
              </a:rPr>
              <a:t>button == 0:</a:t>
            </a:r>
            <a:br>
              <a:rPr sz="2150">
                <a:latin typeface="Courier New"/>
                <a:ea typeface="Courier New"/>
                <a:cs typeface="Courier New"/>
                <a:sym typeface="Courier New"/>
              </a:rPr>
            </a:br>
            <a:r>
              <a:rPr sz="2150">
                <a:latin typeface="Courier New"/>
                <a:ea typeface="Courier New"/>
                <a:cs typeface="Courier New"/>
                <a:sym typeface="Courier New"/>
              </a:rPr>
              <a:t>        button = GPIO.input(14)</a:t>
            </a:r>
            <a:br>
              <a:rPr sz="2150">
                <a:latin typeface="Courier New"/>
                <a:ea typeface="Courier New"/>
                <a:cs typeface="Courier New"/>
                <a:sym typeface="Courier New"/>
              </a:rPr>
            </a:br>
            <a:r>
              <a:rPr sz="2150">
                <a:solidFill>
                  <a:srgbClr val="B7C4D1"/>
                </a:solidFill>
                <a:latin typeface="Courier New"/>
                <a:ea typeface="Courier New"/>
                <a:cs typeface="Courier New"/>
                <a:sym typeface="Courier New"/>
              </a:rPr>
              <a:t>    </a:t>
            </a:r>
            <a:r>
              <a:rPr b="1" sz="2150">
                <a:solidFill>
                  <a:srgbClr val="C7893E"/>
                </a:solidFill>
                <a:latin typeface="Courier New"/>
                <a:ea typeface="Courier New"/>
                <a:cs typeface="Courier New"/>
                <a:sym typeface="Courier New"/>
              </a:rPr>
              <a:t>while</a:t>
            </a:r>
            <a:r>
              <a:rPr b="1" sz="2150">
                <a:latin typeface="Courier New"/>
                <a:ea typeface="Courier New"/>
                <a:cs typeface="Courier New"/>
                <a:sym typeface="Courier New"/>
              </a:rPr>
              <a:t> </a:t>
            </a:r>
            <a:r>
              <a:rPr sz="2150">
                <a:latin typeface="Courier New"/>
                <a:ea typeface="Courier New"/>
                <a:cs typeface="Courier New"/>
                <a:sym typeface="Courier New"/>
              </a:rPr>
              <a:t>button == 1:</a:t>
            </a:r>
            <a:br>
              <a:rPr sz="2150">
                <a:latin typeface="Courier New"/>
                <a:ea typeface="Courier New"/>
                <a:cs typeface="Courier New"/>
                <a:sym typeface="Courier New"/>
              </a:rPr>
            </a:br>
            <a:r>
              <a:rPr sz="2150">
                <a:latin typeface="Courier New"/>
                <a:ea typeface="Courier New"/>
                <a:cs typeface="Courier New"/>
                <a:sym typeface="Courier New"/>
              </a:rPr>
              <a:t>        button = GPIO.input(14)</a:t>
            </a:r>
            <a:br>
              <a:rPr sz="2150">
                <a:latin typeface="Courier New"/>
                <a:ea typeface="Courier New"/>
                <a:cs typeface="Courier New"/>
                <a:sym typeface="Courier New"/>
              </a:rPr>
            </a:br>
            <a:r>
              <a:rPr sz="2150">
                <a:latin typeface="Courier New"/>
                <a:ea typeface="Courier New"/>
                <a:cs typeface="Courier New"/>
                <a:sym typeface="Courier New"/>
              </a:rPr>
              <a:t>    num = num + 1</a:t>
            </a:r>
            <a:br>
              <a:rPr sz="2150">
                <a:latin typeface="Courier New"/>
                <a:ea typeface="Courier New"/>
                <a:cs typeface="Courier New"/>
                <a:sym typeface="Courier New"/>
              </a:rPr>
            </a:br>
            <a:r>
              <a:rPr sz="2150">
                <a:latin typeface="Courier New"/>
                <a:ea typeface="Courier New"/>
                <a:cs typeface="Courier New"/>
                <a:sym typeface="Courier New"/>
              </a:rPr>
              <a:t>    PiSlice.number = num</a:t>
            </a:r>
            <a:endParaRPr sz="2150">
              <a:latin typeface="Courier New"/>
              <a:ea typeface="Courier New"/>
              <a:cs typeface="Courier New"/>
              <a:sym typeface="Courier New"/>
            </a:endParaRPr>
          </a:p>
        </p:txBody>
      </p:sp>
    </p:spTree>
  </p:cSld>
  <p:clrMapOvr>
    <a:masterClrMapping/>
  </p:clrMapOvr>
  <p:transition spd="med" advClick="1">
    <p:cover dir="l"/>
  </p:transition>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5A8284FA-37AE-4FEC-AD03-CAA07416424E-L0-001.jpeg"/>
          <p:cNvPicPr/>
          <p:nvPr/>
        </p:nvPicPr>
        <p:blipFill>
          <a:blip r:embed="rId2">
            <a:extLst/>
          </a:blip>
          <a:srcRect l="11147" t="5774" r="11147" b="5774"/>
          <a:stretch>
            <a:fillRect/>
          </a:stretch>
        </p:blipFill>
        <p:spPr>
          <a:xfrm>
            <a:off x="6718300" y="2603500"/>
            <a:ext cx="5334001" cy="6286501"/>
          </a:xfrm>
          <a:prstGeom prst="rect">
            <a:avLst/>
          </a:prstGeom>
          <a:ln w="12700">
            <a:miter lim="400000"/>
          </a:ln>
        </p:spPr>
      </p:pic>
      <p:sp>
        <p:nvSpPr>
          <p:cNvPr id="156" name="Shape 156"/>
          <p:cNvSpPr/>
          <p:nvPr>
            <p:ph type="title"/>
          </p:nvPr>
        </p:nvSpPr>
        <p:spPr>
          <a:prstGeom prst="rect">
            <a:avLst/>
          </a:prstGeom>
        </p:spPr>
        <p:txBody>
          <a:bodyPr/>
          <a:lstStyle/>
          <a:p>
            <a:pPr lvl="0">
              <a:defRPr sz="1800"/>
            </a:pPr>
            <a:r>
              <a:rPr sz="8000"/>
              <a:t>Sensing temperature</a:t>
            </a:r>
          </a:p>
        </p:txBody>
      </p:sp>
      <p:sp>
        <p:nvSpPr>
          <p:cNvPr id="157" name="Shape 157"/>
          <p:cNvSpPr/>
          <p:nvPr>
            <p:ph type="body" idx="1"/>
          </p:nvPr>
        </p:nvSpPr>
        <p:spPr>
          <a:prstGeom prst="rect">
            <a:avLst/>
          </a:prstGeom>
        </p:spPr>
        <p:txBody>
          <a:bodyPr/>
          <a:lstStyle/>
          <a:p>
            <a:pPr lvl="0" marL="0" indent="0">
              <a:buSzTx/>
              <a:buNone/>
              <a:defRPr sz="1800"/>
            </a:pPr>
            <a:r>
              <a:rPr>
                <a:solidFill>
                  <a:srgbClr val="C7893E"/>
                </a:solidFill>
                <a:latin typeface="Courier New"/>
                <a:ea typeface="Courier New"/>
                <a:cs typeface="Courier New"/>
                <a:sym typeface="Courier New"/>
              </a:rPr>
              <a:t>import</a:t>
            </a:r>
            <a:r>
              <a:rPr>
                <a:latin typeface="Courier New"/>
                <a:ea typeface="Courier New"/>
                <a:cs typeface="Courier New"/>
                <a:sym typeface="Courier New"/>
              </a:rPr>
              <a:t> PiSlice</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PiSlice.init()</a:t>
            </a:r>
            <a:br>
              <a:rPr>
                <a:latin typeface="Courier New"/>
                <a:ea typeface="Courier New"/>
                <a:cs typeface="Courier New"/>
                <a:sym typeface="Courier New"/>
              </a:rPr>
            </a:br>
            <a:r>
              <a:rPr>
                <a:latin typeface="Courier New"/>
                <a:ea typeface="Courier New"/>
                <a:cs typeface="Courier New"/>
                <a:sym typeface="Courier New"/>
              </a:rPr>
              <a:t>PiSlice.init_temp()</a:t>
            </a:r>
            <a:br>
              <a:rPr>
                <a:latin typeface="Courier New"/>
                <a:ea typeface="Courier New"/>
                <a:cs typeface="Courier New"/>
                <a:sym typeface="Courier New"/>
              </a:rPr>
            </a:br>
            <a:r>
              <a:rPr>
                <a:solidFill>
                  <a:srgbClr val="C7893E"/>
                </a:solidFill>
                <a:latin typeface="Courier New"/>
                <a:ea typeface="Courier New"/>
                <a:cs typeface="Courier New"/>
                <a:sym typeface="Courier New"/>
              </a:rPr>
              <a:t>while</a:t>
            </a:r>
            <a:r>
              <a:rPr>
                <a:latin typeface="Courier New"/>
                <a:ea typeface="Courier New"/>
                <a:cs typeface="Courier New"/>
                <a:sym typeface="Courier New"/>
              </a:rPr>
              <a:t> </a:t>
            </a:r>
            <a:r>
              <a:rPr>
                <a:solidFill>
                  <a:srgbClr val="C7893E"/>
                </a:solidFill>
                <a:latin typeface="Courier New"/>
                <a:ea typeface="Courier New"/>
                <a:cs typeface="Courier New"/>
                <a:sym typeface="Courier New"/>
              </a:rPr>
              <a:t>True</a:t>
            </a:r>
            <a:r>
              <a:rPr>
                <a:latin typeface="Courier New"/>
                <a:ea typeface="Courier New"/>
                <a:cs typeface="Courier New"/>
                <a:sym typeface="Courier New"/>
              </a:rPr>
              <a:t>:</a:t>
            </a:r>
            <a:br>
              <a:rPr>
                <a:latin typeface="Courier New"/>
                <a:ea typeface="Courier New"/>
                <a:cs typeface="Courier New"/>
                <a:sym typeface="Courier New"/>
              </a:rPr>
            </a:br>
            <a:r>
              <a:rPr>
                <a:latin typeface="Courier New"/>
                <a:ea typeface="Courier New"/>
                <a:cs typeface="Courier New"/>
                <a:sym typeface="Courier New"/>
              </a:rPr>
              <a:t> f, c = PiSlice.read_temp()</a:t>
            </a:r>
            <a:br>
              <a:rPr>
                <a:latin typeface="Courier New"/>
                <a:ea typeface="Courier New"/>
                <a:cs typeface="Courier New"/>
                <a:sym typeface="Courier New"/>
              </a:rPr>
            </a:br>
            <a:r>
              <a:rPr>
                <a:latin typeface="Courier New"/>
                <a:ea typeface="Courier New"/>
                <a:cs typeface="Courier New"/>
                <a:sym typeface="Courier New"/>
              </a:rPr>
              <a:t> PiSlice.number = f</a:t>
            </a:r>
          </a:p>
        </p:txBody>
      </p:sp>
      <p:pic>
        <p:nvPicPr>
          <p:cNvPr id="158" name="manila-file-folder.jpg"/>
          <p:cNvPicPr/>
          <p:nvPr/>
        </p:nvPicPr>
        <p:blipFill>
          <a:blip r:embed="rId3">
            <a:extLst/>
          </a:blip>
          <a:stretch>
            <a:fillRect/>
          </a:stretch>
        </p:blipFill>
        <p:spPr>
          <a:xfrm>
            <a:off x="-30517" y="262582"/>
            <a:ext cx="1798695" cy="1438956"/>
          </a:xfrm>
          <a:prstGeom prst="rect">
            <a:avLst/>
          </a:prstGeom>
          <a:ln w="12700">
            <a:miter lim="400000"/>
          </a:ln>
        </p:spPr>
      </p:pic>
      <p:sp>
        <p:nvSpPr>
          <p:cNvPr id="159" name="Shape 159"/>
          <p:cNvSpPr/>
          <p:nvPr/>
        </p:nvSpPr>
        <p:spPr>
          <a:xfrm>
            <a:off x="181525" y="1670049"/>
            <a:ext cx="1374611"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In ‘temp.py’</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pasted-image.tif"/>
          <p:cNvPicPr/>
          <p:nvPr/>
        </p:nvPicPr>
        <p:blipFill>
          <a:blip r:embed="rId2">
            <a:extLst/>
          </a:blip>
          <a:stretch>
            <a:fillRect/>
          </a:stretch>
        </p:blipFill>
        <p:spPr>
          <a:xfrm>
            <a:off x="0" y="466476"/>
            <a:ext cx="13004800" cy="8820648"/>
          </a:xfrm>
          <a:prstGeom prst="rect">
            <a:avLst/>
          </a:prstGeom>
          <a:ln w="12700">
            <a:miter lim="400000"/>
          </a:ln>
        </p:spPr>
      </p:pic>
      <p:sp>
        <p:nvSpPr>
          <p:cNvPr id="162" name="Shape 162"/>
          <p:cNvSpPr/>
          <p:nvPr/>
        </p:nvSpPr>
        <p:spPr>
          <a:xfrm>
            <a:off x="205799" y="4622799"/>
            <a:ext cx="66705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lvl="0">
              <a:defRPr sz="1800"/>
            </a:pPr>
            <a:r>
              <a:rPr sz="2700"/>
              <a:t>3v3</a:t>
            </a:r>
          </a:p>
        </p:txBody>
      </p:sp>
      <p:sp>
        <p:nvSpPr>
          <p:cNvPr id="163" name="Shape 163"/>
          <p:cNvSpPr/>
          <p:nvPr/>
        </p:nvSpPr>
        <p:spPr>
          <a:xfrm>
            <a:off x="-83340" y="4118193"/>
            <a:ext cx="87622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lvl="0">
              <a:defRPr sz="1800"/>
            </a:pPr>
            <a:r>
              <a:rPr sz="2700"/>
              <a:t>GND</a:t>
            </a:r>
          </a:p>
        </p:txBody>
      </p:sp>
      <p:sp>
        <p:nvSpPr>
          <p:cNvPr id="164" name="Shape 164"/>
          <p:cNvSpPr/>
          <p:nvPr/>
        </p:nvSpPr>
        <p:spPr>
          <a:xfrm>
            <a:off x="2794442" y="3164865"/>
            <a:ext cx="1039686"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GPIO 22</a:t>
            </a:r>
          </a:p>
        </p:txBody>
      </p:sp>
      <p:sp>
        <p:nvSpPr>
          <p:cNvPr id="165" name="Shape 165"/>
          <p:cNvSpPr/>
          <p:nvPr/>
        </p:nvSpPr>
        <p:spPr>
          <a:xfrm>
            <a:off x="3903560" y="3328695"/>
            <a:ext cx="1039687"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GPIO 23</a:t>
            </a:r>
          </a:p>
        </p:txBody>
      </p:sp>
      <p:sp>
        <p:nvSpPr>
          <p:cNvPr id="166" name="Shape 166"/>
          <p:cNvSpPr/>
          <p:nvPr/>
        </p:nvSpPr>
        <p:spPr>
          <a:xfrm>
            <a:off x="1561013" y="4584702"/>
            <a:ext cx="905523"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GPIO 4</a:t>
            </a:r>
          </a:p>
        </p:txBody>
      </p:sp>
      <p:sp>
        <p:nvSpPr>
          <p:cNvPr id="167" name="Shape 167"/>
          <p:cNvSpPr/>
          <p:nvPr/>
        </p:nvSpPr>
        <p:spPr>
          <a:xfrm>
            <a:off x="7132470" y="3190265"/>
            <a:ext cx="89357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lvl="0">
              <a:defRPr sz="1800"/>
            </a:pPr>
            <a:r>
              <a:rPr sz="1600"/>
              <a:t>GPIO 27</a:t>
            </a:r>
          </a:p>
        </p:txBody>
      </p:sp>
      <p:sp>
        <p:nvSpPr>
          <p:cNvPr id="168" name="Shape 168"/>
          <p:cNvSpPr/>
          <p:nvPr/>
        </p:nvSpPr>
        <p:spPr>
          <a:xfrm>
            <a:off x="7394512" y="3354095"/>
            <a:ext cx="89357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lvl="0">
              <a:defRPr sz="1800"/>
            </a:pPr>
            <a:r>
              <a:rPr sz="1600"/>
              <a:t>GPIO 17</a:t>
            </a:r>
          </a:p>
        </p:txBody>
      </p:sp>
      <p:sp>
        <p:nvSpPr>
          <p:cNvPr id="169" name="Shape 169"/>
          <p:cNvSpPr/>
          <p:nvPr/>
        </p:nvSpPr>
        <p:spPr>
          <a:xfrm>
            <a:off x="7558341" y="3542477"/>
            <a:ext cx="893573"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lvl="0">
              <a:defRPr sz="1800"/>
            </a:pPr>
            <a:r>
              <a:rPr sz="1600"/>
              <a:t>GPIO 18</a:t>
            </a:r>
          </a:p>
        </p:txBody>
      </p:sp>
    </p:spTree>
  </p:cSld>
  <p:clrMapOvr>
    <a:masterClrMapping/>
  </p:clrMapOvr>
  <mc:AlternateContent xmlns:mc="http://schemas.openxmlformats.org/markup-compatibility/2006">
    <mc:Choice xmlns:p14="http://schemas.microsoft.com/office/powerpoint/2010/main" Requires="p14">
      <p:transition spd="med" advClick="1">
        <p14:prism dir="d"/>
      </p:transition>
    </mc:Choice>
    <mc:Fallback>
      <p:transition xmlns:p14="http://schemas.microsoft.com/office/powerpoint/2010/main" spd="med" advClick="1">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3FBDFA80-CF95-48D4-A752-9835BFCA4FB4-L0-001.jpeg"/>
          <p:cNvPicPr/>
          <p:nvPr/>
        </p:nvPicPr>
        <p:blipFill>
          <a:blip r:embed="rId2">
            <a:extLst/>
          </a:blip>
          <a:srcRect l="0" t="12500" r="0" b="12500"/>
          <a:stretch>
            <a:fillRect/>
          </a:stretch>
        </p:blipFill>
        <p:spPr>
          <a:xfrm>
            <a:off x="0" y="0"/>
            <a:ext cx="13004800" cy="9753600"/>
          </a:xfrm>
          <a:prstGeom prst="rect">
            <a:avLst/>
          </a:prstGeom>
          <a:ln w="12700">
            <a:miter lim="400000"/>
          </a:ln>
        </p:spPr>
      </p:pic>
      <p:sp>
        <p:nvSpPr>
          <p:cNvPr id="172" name="Shape 172"/>
          <p:cNvSpPr/>
          <p:nvPr>
            <p:ph type="title" idx="4294967295"/>
          </p:nvPr>
        </p:nvSpPr>
        <p:spPr>
          <a:xfrm>
            <a:off x="1270000" y="3571875"/>
            <a:ext cx="10464800" cy="1422400"/>
          </a:xfrm>
          <a:prstGeom prst="rect">
            <a:avLst/>
          </a:prstGeom>
        </p:spPr>
        <p:txBody>
          <a:bodyPr anchor="b"/>
          <a:lstStyle>
            <a:lvl1pPr>
              <a:defRPr>
                <a:solidFill>
                  <a:srgbClr val="FFFFFF"/>
                </a:solidFill>
              </a:defRPr>
            </a:lvl1pPr>
          </a:lstStyle>
          <a:p>
            <a:pPr lvl="0">
              <a:defRPr sz="1800">
                <a:solidFill>
                  <a:srgbClr val="000000"/>
                </a:solidFill>
              </a:defRPr>
            </a:pPr>
            <a:r>
              <a:rPr sz="8000">
                <a:solidFill>
                  <a:srgbClr val="FFFFFF"/>
                </a:solidFill>
              </a:rPr>
              <a:t>Pi in the sky</a:t>
            </a:r>
          </a:p>
        </p:txBody>
      </p:sp>
      <p:sp>
        <p:nvSpPr>
          <p:cNvPr id="173" name="Shape 173"/>
          <p:cNvSpPr/>
          <p:nvPr>
            <p:ph type="body" idx="4294967295"/>
          </p:nvPr>
        </p:nvSpPr>
        <p:spPr>
          <a:xfrm>
            <a:off x="1270000" y="5051425"/>
            <a:ext cx="10464800" cy="1130300"/>
          </a:xfrm>
          <a:prstGeom prst="rect">
            <a:avLst/>
          </a:prstGeom>
        </p:spPr>
        <p:txBody>
          <a:bodyPr anchor="t"/>
          <a:lstStyle>
            <a:lvl1pPr marL="0" indent="0" algn="ctr">
              <a:spcBef>
                <a:spcPts val="0"/>
              </a:spcBef>
              <a:buSzTx/>
              <a:buNone/>
              <a:defRPr sz="3200">
                <a:solidFill>
                  <a:srgbClr val="FFFFFF"/>
                </a:solidFill>
              </a:defRPr>
            </a:lvl1pPr>
          </a:lstStyle>
          <a:p>
            <a:pPr lvl="0">
              <a:defRPr sz="1800">
                <a:solidFill>
                  <a:srgbClr val="000000"/>
                </a:solidFill>
              </a:defRPr>
            </a:pPr>
            <a:r>
              <a:rPr sz="3200">
                <a:solidFill>
                  <a:srgbClr val="FFFFFF"/>
                </a:solidFill>
              </a:rPr>
              <a:t>Getting your Raspberry Pi project online</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B17DE9F1-A775-423D-A0CD-1B51D8DAA56F-L0-001.jpeg"/>
          <p:cNvPicPr/>
          <p:nvPr/>
        </p:nvPicPr>
        <p:blipFill>
          <a:blip r:embed="rId2">
            <a:extLst/>
          </a:blip>
          <a:srcRect l="0" t="0" r="0" b="0"/>
          <a:stretch>
            <a:fillRect/>
          </a:stretch>
        </p:blipFill>
        <p:spPr>
          <a:xfrm>
            <a:off x="6718300" y="3039910"/>
            <a:ext cx="5334000" cy="5413680"/>
          </a:xfrm>
          <a:prstGeom prst="rect">
            <a:avLst/>
          </a:prstGeom>
          <a:ln w="12700">
            <a:miter lim="400000"/>
          </a:ln>
        </p:spPr>
      </p:pic>
      <p:sp>
        <p:nvSpPr>
          <p:cNvPr id="176" name="Shape 176"/>
          <p:cNvSpPr/>
          <p:nvPr>
            <p:ph type="title"/>
          </p:nvPr>
        </p:nvSpPr>
        <p:spPr>
          <a:prstGeom prst="rect">
            <a:avLst/>
          </a:prstGeom>
        </p:spPr>
        <p:txBody>
          <a:bodyPr/>
          <a:lstStyle/>
          <a:p>
            <a:pPr lvl="0">
              <a:defRPr sz="1800"/>
            </a:pPr>
            <a:r>
              <a:rPr sz="8000"/>
              <a:t>Email</a:t>
            </a:r>
          </a:p>
        </p:txBody>
      </p:sp>
      <p:sp>
        <p:nvSpPr>
          <p:cNvPr id="177" name="Shape 177"/>
          <p:cNvSpPr/>
          <p:nvPr>
            <p:ph type="body" idx="1"/>
          </p:nvPr>
        </p:nvSpPr>
        <p:spPr>
          <a:prstGeom prst="rect">
            <a:avLst/>
          </a:prstGeom>
        </p:spPr>
        <p:txBody>
          <a:bodyPr/>
          <a:lstStyle/>
          <a:p>
            <a:pPr lvl="0">
              <a:defRPr sz="1800"/>
            </a:pPr>
            <a:r>
              <a:rPr sz="2800"/>
              <a:t>Python can send and receive emails using the SMTP protocol.</a:t>
            </a:r>
            <a:endParaRPr sz="2800"/>
          </a:p>
          <a:p>
            <a:pPr lvl="0">
              <a:defRPr sz="1800"/>
            </a:pPr>
            <a:r>
              <a:rPr sz="2800"/>
              <a:t>You can send yourself data logged from the pi over email</a:t>
            </a:r>
            <a:endParaRPr sz="2800"/>
          </a:p>
          <a:p>
            <a:pPr lvl="0">
              <a:defRPr sz="1800"/>
            </a:pPr>
            <a:r>
              <a:rPr sz="2800"/>
              <a:t>Your email address is LetsCodePi@</a:t>
            </a:r>
            <a:r>
              <a:rPr sz="2800">
                <a:hlinkClick r:id="rId3" invalidUrl="" action="" tgtFrame="" tooltip="" history="1" highlightClick="0" endSnd="0"/>
              </a:rPr>
              <a:t>gmail.com</a:t>
            </a:r>
            <a:endParaRPr sz="2800"/>
          </a:p>
          <a:p>
            <a:pPr lvl="0">
              <a:defRPr sz="1800"/>
            </a:pPr>
            <a:r>
              <a:rPr sz="2800"/>
              <a:t>The password is LetsCode</a:t>
            </a:r>
          </a:p>
        </p:txBody>
      </p:sp>
    </p:spTree>
  </p:cSld>
  <p:clrMapOvr>
    <a:masterClrMapping/>
  </p:clrMapOvr>
  <p:transition spd="med" advClick="1">
    <p:push dir="l"/>
  </p:transition>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9" name="AB0160CA-92FF-4A51-A2C8-E5B09EB2103F-L0-001.png"/>
          <p:cNvPicPr/>
          <p:nvPr/>
        </p:nvPicPr>
        <p:blipFill>
          <a:blip r:embed="rId2">
            <a:extLst/>
          </a:blip>
          <a:srcRect l="7575" t="0" r="7575" b="0"/>
          <a:stretch>
            <a:fillRect/>
          </a:stretch>
        </p:blipFill>
        <p:spPr>
          <a:xfrm>
            <a:off x="6718300" y="2603500"/>
            <a:ext cx="5334000" cy="6286500"/>
          </a:xfrm>
          <a:prstGeom prst="rect">
            <a:avLst/>
          </a:prstGeom>
          <a:ln w="12700">
            <a:miter lim="400000"/>
          </a:ln>
        </p:spPr>
      </p:pic>
      <p:sp>
        <p:nvSpPr>
          <p:cNvPr id="180" name="Shape 180"/>
          <p:cNvSpPr/>
          <p:nvPr>
            <p:ph type="title"/>
          </p:nvPr>
        </p:nvSpPr>
        <p:spPr>
          <a:prstGeom prst="rect">
            <a:avLst/>
          </a:prstGeom>
        </p:spPr>
        <p:txBody>
          <a:bodyPr/>
          <a:lstStyle/>
          <a:p>
            <a:pPr lvl="0">
              <a:defRPr sz="1800"/>
            </a:pPr>
            <a:r>
              <a:rPr sz="8000"/>
              <a:t>Sending emails</a:t>
            </a:r>
          </a:p>
        </p:txBody>
      </p:sp>
      <p:sp>
        <p:nvSpPr>
          <p:cNvPr id="181" name="Shape 181"/>
          <p:cNvSpPr/>
          <p:nvPr>
            <p:ph type="body" idx="1"/>
          </p:nvPr>
        </p:nvSpPr>
        <p:spPr>
          <a:xfrm>
            <a:off x="952500" y="2603500"/>
            <a:ext cx="5606406" cy="6286500"/>
          </a:xfrm>
          <a:prstGeom prst="rect">
            <a:avLst/>
          </a:prstGeom>
        </p:spPr>
        <p:txBody>
          <a:bodyPr/>
          <a:lstStyle/>
          <a:p>
            <a:pPr lvl="0" marL="0" indent="0">
              <a:spcBef>
                <a:spcPts val="0"/>
              </a:spcBef>
              <a:buSzTx/>
              <a:buNone/>
              <a:defRPr sz="1800"/>
            </a:pPr>
            <a:r>
              <a:rPr sz="1600">
                <a:solidFill>
                  <a:srgbClr val="C7893E"/>
                </a:solidFill>
                <a:latin typeface="Courier New"/>
                <a:ea typeface="Courier New"/>
                <a:cs typeface="Courier New"/>
                <a:sym typeface="Courier New"/>
              </a:rPr>
              <a:t>import</a:t>
            </a:r>
            <a:r>
              <a:rPr sz="1600">
                <a:latin typeface="Courier New"/>
                <a:ea typeface="Courier New"/>
                <a:cs typeface="Courier New"/>
                <a:sym typeface="Courier New"/>
              </a:rPr>
              <a:t> smtplib</a:t>
            </a:r>
            <a:endParaRPr sz="1600">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fromaddr = </a:t>
            </a:r>
            <a:r>
              <a:rPr sz="1600">
                <a:solidFill>
                  <a:srgbClr val="459A83"/>
                </a:solidFill>
                <a:latin typeface="Courier New"/>
                <a:ea typeface="Courier New"/>
                <a:cs typeface="Courier New"/>
                <a:sym typeface="Courier New"/>
              </a:rPr>
              <a:t>'LetsCodePi@</a:t>
            </a:r>
            <a:r>
              <a:rPr sz="1600">
                <a:solidFill>
                  <a:srgbClr val="459A83"/>
                </a:solidFill>
                <a:latin typeface="Courier New"/>
                <a:ea typeface="Courier New"/>
                <a:cs typeface="Courier New"/>
                <a:sym typeface="Courier New"/>
                <a:hlinkClick r:id="rId3" invalidUrl="" action="" tgtFrame="" tooltip="" history="1" highlightClick="0" endSnd="0"/>
              </a:rPr>
              <a:t>gmail.com</a:t>
            </a:r>
            <a:r>
              <a:rPr sz="1600">
                <a:solidFill>
                  <a:srgbClr val="459A83"/>
                </a:solidFill>
                <a:latin typeface="Courier New"/>
                <a:ea typeface="Courier New"/>
                <a:cs typeface="Courier New"/>
                <a:sym typeface="Courier New"/>
              </a:rPr>
              <a:t>'</a:t>
            </a:r>
            <a:endParaRPr sz="1600">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toaddrs  = </a:t>
            </a:r>
            <a:r>
              <a:rPr sz="1600">
                <a:solidFill>
                  <a:srgbClr val="459A83"/>
                </a:solidFill>
                <a:latin typeface="Courier New"/>
                <a:ea typeface="Courier New"/>
                <a:cs typeface="Courier New"/>
                <a:sym typeface="Courier New"/>
              </a:rPr>
              <a:t>'to@addr.com'</a:t>
            </a:r>
            <a:endParaRPr sz="1600">
              <a:solidFill>
                <a:srgbClr val="459A83"/>
              </a:solidFill>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msg = </a:t>
            </a:r>
            <a:r>
              <a:rPr sz="1600">
                <a:solidFill>
                  <a:srgbClr val="459A83"/>
                </a:solidFill>
                <a:latin typeface="Courier New"/>
                <a:ea typeface="Courier New"/>
                <a:cs typeface="Courier New"/>
                <a:sym typeface="Courier New"/>
              </a:rPr>
              <a:t>'testing'</a:t>
            </a:r>
            <a:endParaRPr sz="1600">
              <a:latin typeface="Courier New"/>
              <a:ea typeface="Courier New"/>
              <a:cs typeface="Courier New"/>
              <a:sym typeface="Courier New"/>
            </a:endParaRPr>
          </a:p>
          <a:p>
            <a:pPr lvl="0" marL="0" indent="0">
              <a:spcBef>
                <a:spcPts val="0"/>
              </a:spcBef>
              <a:buSzTx/>
              <a:buNone/>
              <a:defRPr sz="1800"/>
            </a:pPr>
            <a:endParaRPr sz="1600">
              <a:latin typeface="Courier New"/>
              <a:ea typeface="Courier New"/>
              <a:cs typeface="Courier New"/>
              <a:sym typeface="Courier New"/>
            </a:endParaRPr>
          </a:p>
          <a:p>
            <a:pPr lvl="0" marL="0" indent="0">
              <a:spcBef>
                <a:spcPts val="0"/>
              </a:spcBef>
              <a:buSzTx/>
              <a:buNone/>
              <a:defRPr sz="1800"/>
            </a:pPr>
            <a:endParaRPr sz="1600">
              <a:solidFill>
                <a:srgbClr val="A6AAA9"/>
              </a:solidFill>
              <a:latin typeface="Courier New"/>
              <a:ea typeface="Courier New"/>
              <a:cs typeface="Courier New"/>
              <a:sym typeface="Courier New"/>
            </a:endParaRPr>
          </a:p>
          <a:p>
            <a:pPr lvl="0" marL="0" indent="0">
              <a:spcBef>
                <a:spcPts val="0"/>
              </a:spcBef>
              <a:buSzTx/>
              <a:buNone/>
              <a:defRPr sz="1800"/>
            </a:pPr>
            <a:r>
              <a:rPr sz="1600">
                <a:solidFill>
                  <a:srgbClr val="53585F"/>
                </a:solidFill>
                <a:latin typeface="Courier New"/>
                <a:ea typeface="Courier New"/>
                <a:cs typeface="Courier New"/>
                <a:sym typeface="Courier New"/>
              </a:rPr>
              <a:t># Credentials (if needed)</a:t>
            </a:r>
            <a:endParaRPr sz="1600">
              <a:solidFill>
                <a:srgbClr val="53585F"/>
              </a:solidFill>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username = </a:t>
            </a:r>
            <a:r>
              <a:rPr sz="1600">
                <a:solidFill>
                  <a:srgbClr val="459A83"/>
                </a:solidFill>
                <a:latin typeface="Courier New"/>
                <a:ea typeface="Courier New"/>
                <a:cs typeface="Courier New"/>
                <a:sym typeface="Courier New"/>
              </a:rPr>
              <a:t>'LetsCodePi@</a:t>
            </a:r>
            <a:r>
              <a:rPr sz="1600">
                <a:solidFill>
                  <a:srgbClr val="459A83"/>
                </a:solidFill>
                <a:latin typeface="Courier New"/>
                <a:ea typeface="Courier New"/>
                <a:cs typeface="Courier New"/>
                <a:sym typeface="Courier New"/>
                <a:hlinkClick r:id="rId3" invalidUrl="" action="" tgtFrame="" tooltip="" history="1" highlightClick="0" endSnd="0"/>
              </a:rPr>
              <a:t>gmail.com</a:t>
            </a:r>
            <a:r>
              <a:rPr sz="1600">
                <a:solidFill>
                  <a:srgbClr val="459A83"/>
                </a:solidFill>
                <a:latin typeface="Courier New"/>
                <a:ea typeface="Courier New"/>
                <a:cs typeface="Courier New"/>
                <a:sym typeface="Courier New"/>
              </a:rPr>
              <a:t>'</a:t>
            </a:r>
            <a:endParaRPr sz="1600">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password = </a:t>
            </a:r>
            <a:r>
              <a:rPr sz="1600">
                <a:solidFill>
                  <a:srgbClr val="459A83"/>
                </a:solidFill>
                <a:latin typeface="Courier New"/>
                <a:ea typeface="Courier New"/>
                <a:cs typeface="Courier New"/>
                <a:sym typeface="Courier New"/>
              </a:rPr>
              <a:t>'LetsCode'</a:t>
            </a:r>
            <a:endParaRPr sz="1600">
              <a:solidFill>
                <a:srgbClr val="459A83"/>
              </a:solidFill>
              <a:latin typeface="Courier New"/>
              <a:ea typeface="Courier New"/>
              <a:cs typeface="Courier New"/>
              <a:sym typeface="Courier New"/>
            </a:endParaRPr>
          </a:p>
          <a:p>
            <a:pPr lvl="0" marL="0" indent="0">
              <a:spcBef>
                <a:spcPts val="0"/>
              </a:spcBef>
              <a:buSzTx/>
              <a:buNone/>
              <a:defRPr sz="1800"/>
            </a:pPr>
            <a:endParaRPr sz="1600">
              <a:latin typeface="Courier New"/>
              <a:ea typeface="Courier New"/>
              <a:cs typeface="Courier New"/>
              <a:sym typeface="Courier New"/>
            </a:endParaRPr>
          </a:p>
          <a:p>
            <a:pPr lvl="0" marL="0" indent="0">
              <a:spcBef>
                <a:spcPts val="0"/>
              </a:spcBef>
              <a:buSzTx/>
              <a:buNone/>
              <a:defRPr sz="1800"/>
            </a:pPr>
            <a:r>
              <a:rPr sz="1600">
                <a:solidFill>
                  <a:srgbClr val="53585F"/>
                </a:solidFill>
                <a:latin typeface="Courier New"/>
                <a:ea typeface="Courier New"/>
                <a:cs typeface="Courier New"/>
                <a:sym typeface="Courier New"/>
              </a:rPr>
              <a:t># The actual mail send</a:t>
            </a:r>
            <a:endParaRPr sz="1600">
              <a:solidFill>
                <a:srgbClr val="53585F"/>
              </a:solidFill>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server = smtplib.SMTP('</a:t>
            </a:r>
            <a:r>
              <a:rPr sz="1600">
                <a:solidFill>
                  <a:srgbClr val="459A83"/>
                </a:solidFill>
                <a:latin typeface="Courier New"/>
                <a:ea typeface="Courier New"/>
                <a:cs typeface="Courier New"/>
                <a:sym typeface="Courier New"/>
              </a:rPr>
              <a:t>smtp.gmail.com:587'</a:t>
            </a:r>
            <a:r>
              <a:rPr sz="1600">
                <a:latin typeface="Courier New"/>
                <a:ea typeface="Courier New"/>
                <a:cs typeface="Courier New"/>
                <a:sym typeface="Courier New"/>
              </a:rPr>
              <a:t>)</a:t>
            </a:r>
            <a:endParaRPr sz="1600">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server.ehlo()</a:t>
            </a:r>
            <a:endParaRPr sz="1600">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server.starttls()</a:t>
            </a:r>
            <a:endParaRPr sz="1600">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server.ehlo()</a:t>
            </a:r>
            <a:endParaRPr sz="1600">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server.login(username,password)</a:t>
            </a:r>
            <a:endParaRPr sz="1600">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server.sendmail(fromaddr, toaddrs, msg)</a:t>
            </a:r>
            <a:endParaRPr sz="1600">
              <a:latin typeface="Courier New"/>
              <a:ea typeface="Courier New"/>
              <a:cs typeface="Courier New"/>
              <a:sym typeface="Courier New"/>
            </a:endParaRPr>
          </a:p>
          <a:p>
            <a:pPr lvl="0" marL="0" indent="0">
              <a:spcBef>
                <a:spcPts val="0"/>
              </a:spcBef>
              <a:buSzTx/>
              <a:buNone/>
              <a:defRPr sz="1800"/>
            </a:pPr>
            <a:r>
              <a:rPr sz="1600">
                <a:latin typeface="Courier New"/>
                <a:ea typeface="Courier New"/>
                <a:cs typeface="Courier New"/>
                <a:sym typeface="Courier New"/>
              </a:rPr>
              <a:t>server.quit()</a:t>
            </a:r>
          </a:p>
        </p:txBody>
      </p:sp>
      <p:pic>
        <p:nvPicPr>
          <p:cNvPr id="182" name="send file.png"/>
          <p:cNvPicPr/>
          <p:nvPr/>
        </p:nvPicPr>
        <p:blipFill>
          <a:blip r:embed="rId4">
            <a:extLst/>
          </a:blip>
          <a:stretch>
            <a:fillRect/>
          </a:stretch>
        </p:blipFill>
        <p:spPr>
          <a:xfrm>
            <a:off x="126900" y="642382"/>
            <a:ext cx="1410085" cy="1410085"/>
          </a:xfrm>
          <a:prstGeom prst="rect">
            <a:avLst/>
          </a:prstGeom>
          <a:ln w="12700">
            <a:miter lim="400000"/>
          </a:ln>
        </p:spPr>
      </p:pic>
      <p:sp>
        <p:nvSpPr>
          <p:cNvPr id="183" name="Shape 183"/>
          <p:cNvSpPr/>
          <p:nvPr/>
        </p:nvSpPr>
        <p:spPr>
          <a:xfrm>
            <a:off x="275961" y="2050017"/>
            <a:ext cx="1518178"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1700">
                <a:latin typeface="Helvetica"/>
                <a:ea typeface="Helvetica"/>
                <a:cs typeface="Helvetica"/>
                <a:sym typeface="Helvetica"/>
              </a:rPr>
              <a:t>In a new file</a:t>
            </a:r>
            <a:endParaRPr sz="1700">
              <a:latin typeface="Helvetica"/>
              <a:ea typeface="Helvetica"/>
              <a:cs typeface="Helvetica"/>
              <a:sym typeface="Helvetica"/>
            </a:endParaRPr>
          </a:p>
          <a:p>
            <a:pPr lvl="0">
              <a:defRPr sz="1800"/>
            </a:pPr>
            <a:r>
              <a:rPr sz="1700">
                <a:latin typeface="Helvetica"/>
                <a:ea typeface="Helvetica"/>
                <a:cs typeface="Helvetica"/>
                <a:sym typeface="Helvetica"/>
              </a:rPr>
              <a:t>called ‘mail.py’</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p:nvPr>
        </p:nvSpPr>
        <p:spPr>
          <a:prstGeom prst="rect">
            <a:avLst/>
          </a:prstGeom>
        </p:spPr>
        <p:txBody>
          <a:bodyPr/>
          <a:lstStyle/>
          <a:p>
            <a:pPr lvl="0">
              <a:defRPr sz="1800"/>
            </a:pPr>
            <a:r>
              <a:rPr sz="8000"/>
              <a:t>Final challenge</a:t>
            </a:r>
          </a:p>
        </p:txBody>
      </p:sp>
      <p:sp>
        <p:nvSpPr>
          <p:cNvPr id="186" name="Shape 186"/>
          <p:cNvSpPr/>
          <p:nvPr>
            <p:ph type="body" idx="1"/>
          </p:nvPr>
        </p:nvSpPr>
        <p:spPr>
          <a:prstGeom prst="rect">
            <a:avLst/>
          </a:prstGeom>
        </p:spPr>
        <p:txBody>
          <a:bodyPr/>
          <a:lstStyle>
            <a:lvl1pPr marL="0" indent="0">
              <a:buSzTx/>
              <a:buNone/>
            </a:lvl1pPr>
          </a:lstStyle>
          <a:p>
            <a:pPr lvl="0">
              <a:defRPr sz="1800"/>
            </a:pPr>
            <a:r>
              <a:rPr sz="3600"/>
              <a:t>Make a program based off of the button counter that can show the number of emails you have and the current room's temperature. Cycle through these modes by pressing the button and display your output on the 7 segment displays.</a:t>
            </a:r>
          </a:p>
        </p:txBody>
      </p:sp>
      <p:pic>
        <p:nvPicPr>
          <p:cNvPr id="187" name="manila-file-folder.jpg"/>
          <p:cNvPicPr/>
          <p:nvPr/>
        </p:nvPicPr>
        <p:blipFill>
          <a:blip r:embed="rId2">
            <a:extLst/>
          </a:blip>
          <a:stretch>
            <a:fillRect/>
          </a:stretch>
        </p:blipFill>
        <p:spPr>
          <a:xfrm>
            <a:off x="528283" y="338782"/>
            <a:ext cx="1798695" cy="1438956"/>
          </a:xfrm>
          <a:prstGeom prst="rect">
            <a:avLst/>
          </a:prstGeom>
          <a:ln w="12700">
            <a:miter lim="400000"/>
          </a:ln>
        </p:spPr>
      </p:pic>
      <p:sp>
        <p:nvSpPr>
          <p:cNvPr id="188" name="Shape 188"/>
          <p:cNvSpPr/>
          <p:nvPr/>
        </p:nvSpPr>
        <p:spPr>
          <a:xfrm>
            <a:off x="677708" y="1746249"/>
            <a:ext cx="1499845"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In ‘logger.py’</a:t>
            </a:r>
          </a:p>
        </p:txBody>
      </p:sp>
    </p:spTree>
  </p:cSld>
  <p:clrMapOvr>
    <a:masterClrMapping/>
  </p:clrMapOvr>
  <p:transition spd="slow" advClick="1">
    <p:push dir="r"/>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 name="854C7FA5-E774-48B6-86A3-38AA282B3DC4-L0-001.png"/>
          <p:cNvPicPr/>
          <p:nvPr/>
        </p:nvPicPr>
        <p:blipFill>
          <a:blip r:embed="rId3">
            <a:extLst/>
          </a:blip>
          <a:srcRect l="0" t="0" r="0" b="0"/>
          <a:stretch>
            <a:fillRect/>
          </a:stretch>
        </p:blipFill>
        <p:spPr>
          <a:xfrm>
            <a:off x="3536950" y="635000"/>
            <a:ext cx="5918200" cy="5918201"/>
          </a:xfrm>
          <a:prstGeom prst="rect">
            <a:avLst/>
          </a:prstGeom>
          <a:ln w="12700">
            <a:miter lim="400000"/>
          </a:ln>
        </p:spPr>
      </p:pic>
      <p:sp>
        <p:nvSpPr>
          <p:cNvPr id="40" name="Shape 40"/>
          <p:cNvSpPr/>
          <p:nvPr>
            <p:ph type="title"/>
          </p:nvPr>
        </p:nvSpPr>
        <p:spPr>
          <a:prstGeom prst="rect">
            <a:avLst/>
          </a:prstGeom>
        </p:spPr>
        <p:txBody>
          <a:bodyPr/>
          <a:lstStyle/>
          <a:p>
            <a:pPr lvl="0">
              <a:defRPr sz="1800"/>
            </a:pPr>
            <a:r>
              <a:rPr sz="8000"/>
              <a:t>Python</a:t>
            </a:r>
          </a:p>
        </p:txBody>
      </p:sp>
    </p:spTree>
  </p:cSld>
  <p:clrMapOvr>
    <a:masterClrMapping/>
  </p:clrMapOvr>
  <p:transition spd="slow" advClick="1">
    <p:push dir="l"/>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 name="3207FD45-B4CA-4CE4-8023-5F86C8FDA2A2-L0-001.png"/>
          <p:cNvPicPr/>
          <p:nvPr/>
        </p:nvPicPr>
        <p:blipFill>
          <a:blip r:embed="rId3">
            <a:extLst/>
          </a:blip>
          <a:srcRect l="0" t="9496" r="63234" b="85548"/>
          <a:stretch>
            <a:fillRect/>
          </a:stretch>
        </p:blipFill>
        <p:spPr>
          <a:xfrm>
            <a:off x="6342459" y="4147740"/>
            <a:ext cx="6085835" cy="1458078"/>
          </a:xfrm>
          <a:prstGeom prst="rect">
            <a:avLst/>
          </a:prstGeom>
          <a:ln w="12700">
            <a:miter lim="400000"/>
          </a:ln>
        </p:spPr>
      </p:pic>
      <p:sp>
        <p:nvSpPr>
          <p:cNvPr id="43" name="Shape 43"/>
          <p:cNvSpPr/>
          <p:nvPr>
            <p:ph type="title"/>
          </p:nvPr>
        </p:nvSpPr>
        <p:spPr>
          <a:prstGeom prst="rect">
            <a:avLst/>
          </a:prstGeom>
        </p:spPr>
        <p:txBody>
          <a:bodyPr/>
          <a:lstStyle/>
          <a:p>
            <a:pPr lvl="0">
              <a:defRPr sz="1800"/>
            </a:pPr>
            <a:r>
              <a:rPr sz="8000"/>
              <a:t>Hello world!</a:t>
            </a:r>
          </a:p>
        </p:txBody>
      </p:sp>
      <p:sp>
        <p:nvSpPr>
          <p:cNvPr id="44" name="Shape 44"/>
          <p:cNvSpPr/>
          <p:nvPr>
            <p:ph type="body" idx="1"/>
          </p:nvPr>
        </p:nvSpPr>
        <p:spPr>
          <a:xfrm>
            <a:off x="673100" y="3211115"/>
            <a:ext cx="5334000" cy="3331370"/>
          </a:xfrm>
          <a:prstGeom prst="rect">
            <a:avLst/>
          </a:prstGeom>
        </p:spPr>
        <p:txBody>
          <a:bodyPr/>
          <a:lstStyle/>
          <a:p>
            <a:pPr lvl="0" marL="0" indent="0" defTabSz="479044">
              <a:spcBef>
                <a:spcPts val="3400"/>
              </a:spcBef>
              <a:buSzTx/>
              <a:buNone/>
              <a:defRPr sz="1800"/>
            </a:pPr>
            <a:r>
              <a:rPr sz="2952"/>
              <a:t>Open terminal or command prompt and type in “python”</a:t>
            </a:r>
            <a:endParaRPr sz="2952"/>
          </a:p>
          <a:p>
            <a:pPr lvl="0" marL="0" indent="0" defTabSz="479044">
              <a:spcBef>
                <a:spcPts val="3400"/>
              </a:spcBef>
              <a:buSzTx/>
              <a:buNone/>
              <a:defRPr sz="1800"/>
            </a:pPr>
            <a:r>
              <a:rPr sz="2952"/>
              <a:t>In python, type in the following:</a:t>
            </a:r>
            <a:endParaRPr sz="2952"/>
          </a:p>
          <a:p>
            <a:pPr lvl="0" marL="0" indent="0" defTabSz="479044">
              <a:spcBef>
                <a:spcPts val="3400"/>
              </a:spcBef>
              <a:buSzTx/>
              <a:buNone/>
              <a:defRPr sz="1800"/>
            </a:pPr>
            <a:endParaRPr sz="2952"/>
          </a:p>
          <a:p>
            <a:pPr lvl="0" marL="0" indent="0" defTabSz="479044">
              <a:spcBef>
                <a:spcPts val="0"/>
              </a:spcBef>
              <a:buSzTx/>
              <a:buNone/>
              <a:defRPr sz="1800"/>
            </a:pPr>
            <a:r>
              <a:rPr sz="2952">
                <a:solidFill>
                  <a:srgbClr val="8F008A"/>
                </a:solidFill>
                <a:latin typeface="Courier New"/>
                <a:ea typeface="Courier New"/>
                <a:cs typeface="Courier New"/>
                <a:sym typeface="Courier New"/>
              </a:rPr>
              <a:t>print</a:t>
            </a:r>
            <a:r>
              <a:rPr sz="2952">
                <a:latin typeface="Courier New"/>
                <a:ea typeface="Courier New"/>
                <a:cs typeface="Courier New"/>
                <a:sym typeface="Courier New"/>
              </a:rPr>
              <a:t> </a:t>
            </a:r>
            <a:r>
              <a:rPr sz="2952">
                <a:solidFill>
                  <a:srgbClr val="459A83"/>
                </a:solidFill>
                <a:latin typeface="Courier New"/>
                <a:ea typeface="Courier New"/>
                <a:cs typeface="Courier New"/>
                <a:sym typeface="Courier New"/>
              </a:rPr>
              <a:t>"hello world"</a:t>
            </a:r>
          </a:p>
        </p:txBody>
      </p:sp>
      <p:pic>
        <p:nvPicPr>
          <p:cNvPr id="45" name="pi2.jpg"/>
          <p:cNvPicPr/>
          <p:nvPr/>
        </p:nvPicPr>
        <p:blipFill>
          <a:blip r:embed="rId4">
            <a:extLst/>
          </a:blip>
          <a:stretch>
            <a:fillRect/>
          </a:stretch>
        </p:blipFill>
        <p:spPr>
          <a:xfrm>
            <a:off x="4927811" y="7150099"/>
            <a:ext cx="3149178" cy="2295018"/>
          </a:xfrm>
          <a:prstGeom prst="rect">
            <a:avLst/>
          </a:prstGeom>
          <a:ln w="12700">
            <a:miter lim="400000"/>
          </a:ln>
        </p:spPr>
      </p:pic>
      <p:sp>
        <p:nvSpPr>
          <p:cNvPr id="46" name="Shape 46"/>
          <p:cNvSpPr/>
          <p:nvPr/>
        </p:nvSpPr>
        <p:spPr>
          <a:xfrm>
            <a:off x="7054850" y="6421469"/>
            <a:ext cx="3035350" cy="1040012"/>
          </a:xfrm>
          <a:prstGeom prst="wedgeEllipseCallout">
            <a:avLst>
              <a:gd name="adj1" fmla="val -49572"/>
              <a:gd name="adj2" fmla="val 70000"/>
            </a:avLst>
          </a:prstGeom>
          <a:ln w="25400">
            <a:solidFill>
              <a:srgbClr val="85888D"/>
            </a:solidFill>
            <a:miter lim="400000"/>
          </a:ln>
        </p:spPr>
        <p:txBody>
          <a:bodyPr lIns="50800" tIns="50800" rIns="50800" bIns="50800" anchor="ctr"/>
          <a:lstStyle/>
          <a:p>
            <a:pPr lvl="0">
              <a:defRPr sz="2400"/>
            </a:pPr>
          </a:p>
        </p:txBody>
      </p:sp>
      <p:sp>
        <p:nvSpPr>
          <p:cNvPr id="47" name="Shape 47"/>
          <p:cNvSpPr/>
          <p:nvPr/>
        </p:nvSpPr>
        <p:spPr>
          <a:xfrm>
            <a:off x="7262164" y="6597650"/>
            <a:ext cx="262067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Hello World!</a:t>
            </a:r>
          </a:p>
        </p:txBody>
      </p:sp>
    </p:spTree>
  </p:cSld>
  <p:clrMapOvr>
    <a:masterClrMapping/>
  </p:clrMapOvr>
  <p:transition spd="med" advClick="1">
    <p:checker dir="horz"/>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 name="C99C4651-519C-49BC-9358-C91DC3F926AA-L0-001.png"/>
          <p:cNvPicPr/>
          <p:nvPr/>
        </p:nvPicPr>
        <p:blipFill>
          <a:blip r:embed="rId2">
            <a:extLst/>
          </a:blip>
          <a:srcRect l="17" t="12221" r="76793" b="77380"/>
          <a:stretch>
            <a:fillRect/>
          </a:stretch>
        </p:blipFill>
        <p:spPr>
          <a:xfrm>
            <a:off x="7092156" y="3918545"/>
            <a:ext cx="4586303" cy="3656268"/>
          </a:xfrm>
          <a:prstGeom prst="rect">
            <a:avLst/>
          </a:prstGeom>
          <a:ln w="12700">
            <a:miter lim="400000"/>
          </a:ln>
        </p:spPr>
      </p:pic>
      <p:sp>
        <p:nvSpPr>
          <p:cNvPr id="50" name="Shape 50"/>
          <p:cNvSpPr/>
          <p:nvPr>
            <p:ph type="title"/>
          </p:nvPr>
        </p:nvSpPr>
        <p:spPr>
          <a:prstGeom prst="rect">
            <a:avLst/>
          </a:prstGeom>
        </p:spPr>
        <p:txBody>
          <a:bodyPr/>
          <a:lstStyle/>
          <a:p>
            <a:pPr lvl="0">
              <a:defRPr sz="1800"/>
            </a:pPr>
            <a:r>
              <a:rPr sz="8000"/>
              <a:t>Math and Variables</a:t>
            </a:r>
          </a:p>
        </p:txBody>
      </p:sp>
      <p:sp>
        <p:nvSpPr>
          <p:cNvPr id="51" name="Shape 51"/>
          <p:cNvSpPr/>
          <p:nvPr>
            <p:ph type="body" idx="1"/>
          </p:nvPr>
        </p:nvSpPr>
        <p:spPr>
          <a:prstGeom prst="rect">
            <a:avLst/>
          </a:prstGeom>
        </p:spPr>
        <p:txBody>
          <a:bodyPr/>
          <a:lstStyle/>
          <a:p>
            <a:pPr lvl="0" marL="0" indent="0">
              <a:spcBef>
                <a:spcPts val="4200"/>
              </a:spcBef>
              <a:buSzTx/>
              <a:buNone/>
              <a:defRPr sz="1800"/>
            </a:pPr>
            <a:r>
              <a:rPr sz="3000"/>
              <a:t>Set variable by typing in</a:t>
            </a:r>
            <a:endParaRPr sz="3000"/>
          </a:p>
          <a:p>
            <a:pPr lvl="0" marL="0" indent="0">
              <a:spcBef>
                <a:spcPts val="4200"/>
              </a:spcBef>
              <a:buSzTx/>
              <a:buNone/>
              <a:defRPr sz="1800"/>
            </a:pPr>
            <a:r>
              <a:rPr sz="3000">
                <a:latin typeface="Courier New"/>
                <a:ea typeface="Courier New"/>
                <a:cs typeface="Courier New"/>
                <a:sym typeface="Courier New"/>
              </a:rPr>
              <a:t>x = 1</a:t>
            </a:r>
            <a:endParaRPr sz="3000">
              <a:latin typeface="Courier New"/>
              <a:ea typeface="Courier New"/>
              <a:cs typeface="Courier New"/>
              <a:sym typeface="Courier New"/>
            </a:endParaRPr>
          </a:p>
          <a:p>
            <a:pPr lvl="0" marL="0" indent="0">
              <a:spcBef>
                <a:spcPts val="4200"/>
              </a:spcBef>
              <a:buSzTx/>
              <a:buNone/>
              <a:defRPr sz="1800"/>
            </a:pPr>
            <a:r>
              <a:rPr sz="3000"/>
              <a:t>Multiply, divide, add, subtract</a:t>
            </a:r>
            <a:endParaRPr sz="3000"/>
          </a:p>
          <a:p>
            <a:pPr lvl="0" marL="0" indent="0">
              <a:spcBef>
                <a:spcPts val="4200"/>
              </a:spcBef>
              <a:buSzTx/>
              <a:buNone/>
              <a:defRPr sz="1800"/>
            </a:pPr>
            <a:r>
              <a:rPr sz="3000">
                <a:latin typeface="Courier New"/>
                <a:ea typeface="Courier New"/>
                <a:cs typeface="Courier New"/>
                <a:sym typeface="Courier New"/>
              </a:rPr>
              <a:t>*      /    +   -</a:t>
            </a:r>
            <a:endParaRPr sz="3000">
              <a:latin typeface="Courier New"/>
              <a:ea typeface="Courier New"/>
              <a:cs typeface="Courier New"/>
              <a:sym typeface="Courier New"/>
            </a:endParaRPr>
          </a:p>
          <a:p>
            <a:pPr lvl="0" marL="0" indent="0">
              <a:spcBef>
                <a:spcPts val="4200"/>
              </a:spcBef>
              <a:buSzTx/>
              <a:buNone/>
              <a:defRPr sz="1800"/>
            </a:pPr>
            <a:r>
              <a:rPr sz="3000"/>
              <a:t>Print variables by omitting quotes</a:t>
            </a:r>
            <a:endParaRPr sz="3000"/>
          </a:p>
          <a:p>
            <a:pPr lvl="0" marL="0" indent="0">
              <a:spcBef>
                <a:spcPts val="4200"/>
              </a:spcBef>
              <a:buSzTx/>
              <a:buNone/>
              <a:defRPr sz="1800"/>
            </a:pPr>
            <a:r>
              <a:rPr sz="3000">
                <a:latin typeface="Courier New"/>
                <a:ea typeface="Courier New"/>
                <a:cs typeface="Courier New"/>
                <a:sym typeface="Courier New"/>
              </a:rPr>
              <a:t>print x</a:t>
            </a:r>
          </a:p>
        </p:txBody>
      </p:sp>
    </p:spTree>
  </p:cSld>
  <p:clrMapOvr>
    <a:masterClrMapping/>
  </p:clrMapOvr>
  <p:transition spd="med" advClick="1">
    <p:pull dir="l"/>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 name="3E8D2B53-62DD-477E-8FA3-7265C7167928-L0-001.png"/>
          <p:cNvPicPr/>
          <p:nvPr/>
        </p:nvPicPr>
        <p:blipFill>
          <a:blip r:embed="rId3">
            <a:extLst/>
          </a:blip>
          <a:srcRect l="175" t="6717" r="69315" b="86292"/>
          <a:stretch>
            <a:fillRect/>
          </a:stretch>
        </p:blipFill>
        <p:spPr>
          <a:xfrm>
            <a:off x="6718299" y="4653954"/>
            <a:ext cx="5334068" cy="2172870"/>
          </a:xfrm>
          <a:prstGeom prst="rect">
            <a:avLst/>
          </a:prstGeom>
          <a:ln w="12700">
            <a:miter lim="400000"/>
          </a:ln>
        </p:spPr>
      </p:pic>
      <p:sp>
        <p:nvSpPr>
          <p:cNvPr id="54" name="Shape 54"/>
          <p:cNvSpPr/>
          <p:nvPr>
            <p:ph type="title"/>
          </p:nvPr>
        </p:nvSpPr>
        <p:spPr>
          <a:prstGeom prst="rect">
            <a:avLst/>
          </a:prstGeom>
        </p:spPr>
        <p:txBody>
          <a:bodyPr/>
          <a:lstStyle/>
          <a:p>
            <a:pPr lvl="0">
              <a:defRPr sz="1800"/>
            </a:pPr>
            <a:r>
              <a:rPr sz="8000"/>
              <a:t>Input</a:t>
            </a:r>
          </a:p>
        </p:txBody>
      </p:sp>
      <p:sp>
        <p:nvSpPr>
          <p:cNvPr id="55" name="Shape 55"/>
          <p:cNvSpPr/>
          <p:nvPr>
            <p:ph type="body" idx="1"/>
          </p:nvPr>
        </p:nvSpPr>
        <p:spPr>
          <a:prstGeom prst="rect">
            <a:avLst/>
          </a:prstGeom>
        </p:spPr>
        <p:txBody>
          <a:bodyPr/>
          <a:lstStyle/>
          <a:p>
            <a:pPr lvl="0" marL="0" indent="0">
              <a:buSzTx/>
              <a:buNone/>
              <a:defRPr sz="1800"/>
            </a:pPr>
            <a:r>
              <a:rPr sz="2800"/>
              <a:t>Prompts the user to enter text and saves it to a variable</a:t>
            </a:r>
            <a:endParaRPr sz="2800"/>
          </a:p>
          <a:p>
            <a:pPr lvl="0" marL="0" indent="0">
              <a:buSzTx/>
              <a:buNone/>
              <a:defRPr sz="1800"/>
            </a:pPr>
            <a:r>
              <a:rPr sz="2800">
                <a:latin typeface="Courier New"/>
                <a:ea typeface="Courier New"/>
                <a:cs typeface="Courier New"/>
                <a:sym typeface="Courier New"/>
              </a:rPr>
              <a:t>x = raw_input()</a:t>
            </a:r>
          </a:p>
        </p:txBody>
      </p:sp>
    </p:spTree>
  </p:cSld>
  <p:clrMapOvr>
    <a:masterClrMapping/>
  </p:clrMapOvr>
  <p:transition spd="med"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p>
            <a:pPr lvl="0">
              <a:defRPr sz="1800"/>
            </a:pPr>
            <a:r>
              <a:rPr sz="8000"/>
              <a:t>Multi line programs</a:t>
            </a:r>
          </a:p>
        </p:txBody>
      </p:sp>
      <p:sp>
        <p:nvSpPr>
          <p:cNvPr id="58" name="Shape 58"/>
          <p:cNvSpPr/>
          <p:nvPr>
            <p:ph type="body" idx="1"/>
          </p:nvPr>
        </p:nvSpPr>
        <p:spPr>
          <a:prstGeom prst="rect">
            <a:avLst/>
          </a:prstGeom>
        </p:spPr>
        <p:txBody>
          <a:bodyPr/>
          <a:lstStyle/>
          <a:p>
            <a:pPr lvl="0">
              <a:defRPr sz="1800"/>
            </a:pPr>
            <a:r>
              <a:rPr sz="2800"/>
              <a:t>Type in all commands into a text file using idle</a:t>
            </a:r>
            <a:endParaRPr sz="2800"/>
          </a:p>
          <a:p>
            <a:pPr lvl="0">
              <a:defRPr sz="1800"/>
            </a:pPr>
            <a:r>
              <a:rPr sz="2800"/>
              <a:t>Save said file as program.py</a:t>
            </a:r>
            <a:endParaRPr sz="2800"/>
          </a:p>
          <a:p>
            <a:pPr lvl="0">
              <a:defRPr sz="1800"/>
            </a:pPr>
            <a:r>
              <a:rPr sz="2800"/>
              <a:t>Close out of the python REPL</a:t>
            </a:r>
            <a:endParaRPr sz="2800"/>
          </a:p>
          <a:p>
            <a:pPr lvl="0">
              <a:defRPr sz="1800"/>
            </a:pPr>
            <a:r>
              <a:rPr sz="2800"/>
              <a:t>Open your program by typing in “</a:t>
            </a:r>
            <a:r>
              <a:rPr sz="2800">
                <a:latin typeface="Courier New"/>
                <a:ea typeface="Courier New"/>
                <a:cs typeface="Courier New"/>
                <a:sym typeface="Courier New"/>
              </a:rPr>
              <a:t>python program.py</a:t>
            </a:r>
            <a:r>
              <a:rPr sz="2800"/>
              <a:t>”</a:t>
            </a:r>
          </a:p>
        </p:txBody>
      </p:sp>
      <p:pic>
        <p:nvPicPr>
          <p:cNvPr id="59" name="send file.png"/>
          <p:cNvPicPr/>
          <p:nvPr/>
        </p:nvPicPr>
        <p:blipFill>
          <a:blip r:embed="rId2">
            <a:extLst/>
          </a:blip>
          <a:stretch>
            <a:fillRect/>
          </a:stretch>
        </p:blipFill>
        <p:spPr>
          <a:xfrm>
            <a:off x="76100" y="131514"/>
            <a:ext cx="1689485" cy="1689484"/>
          </a:xfrm>
          <a:prstGeom prst="rect">
            <a:avLst/>
          </a:prstGeom>
          <a:ln w="12700">
            <a:miter lim="400000"/>
          </a:ln>
        </p:spPr>
      </p:pic>
      <p:sp>
        <p:nvSpPr>
          <p:cNvPr id="60" name="Shape 60"/>
          <p:cNvSpPr/>
          <p:nvPr/>
        </p:nvSpPr>
        <p:spPr>
          <a:xfrm>
            <a:off x="84621" y="1793149"/>
            <a:ext cx="1926258"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1700">
                <a:latin typeface="Helvetica"/>
                <a:ea typeface="Helvetica"/>
                <a:cs typeface="Helvetica"/>
                <a:sym typeface="Helvetica"/>
              </a:rPr>
              <a:t>In a new file</a:t>
            </a:r>
            <a:endParaRPr sz="1700">
              <a:latin typeface="Helvetica"/>
              <a:ea typeface="Helvetica"/>
              <a:cs typeface="Helvetica"/>
              <a:sym typeface="Helvetica"/>
            </a:endParaRPr>
          </a:p>
          <a:p>
            <a:pPr lvl="0">
              <a:defRPr sz="1800"/>
            </a:pPr>
            <a:r>
              <a:rPr sz="1700">
                <a:latin typeface="Helvetica"/>
                <a:ea typeface="Helvetica"/>
                <a:cs typeface="Helvetica"/>
                <a:sym typeface="Helvetica"/>
              </a:rPr>
              <a:t>called ‘program.py’</a:t>
            </a:r>
          </a:p>
        </p:txBody>
      </p:sp>
      <p:pic>
        <p:nvPicPr>
          <p:cNvPr id="61" name="pasted-image.png"/>
          <p:cNvPicPr/>
          <p:nvPr/>
        </p:nvPicPr>
        <p:blipFill>
          <a:blip r:embed="rId3">
            <a:extLst/>
          </a:blip>
          <a:stretch>
            <a:fillRect/>
          </a:stretch>
        </p:blipFill>
        <p:spPr>
          <a:xfrm>
            <a:off x="7033242" y="6597650"/>
            <a:ext cx="4704116" cy="2030197"/>
          </a:xfrm>
          <a:prstGeom prst="rect">
            <a:avLst/>
          </a:prstGeom>
          <a:ln w="12700">
            <a:miter lim="400000"/>
          </a:ln>
        </p:spPr>
      </p:pic>
      <p:pic>
        <p:nvPicPr>
          <p:cNvPr id="62" name="pasted-image.png"/>
          <p:cNvPicPr/>
          <p:nvPr/>
        </p:nvPicPr>
        <p:blipFill>
          <a:blip r:embed="rId4">
            <a:extLst/>
          </a:blip>
          <a:srcRect l="0" t="3490" r="75231" b="79242"/>
          <a:stretch>
            <a:fillRect/>
          </a:stretch>
        </p:blipFill>
        <p:spPr>
          <a:xfrm>
            <a:off x="7668220" y="4032051"/>
            <a:ext cx="3434163" cy="1689319"/>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4" name="269px-CPT-For-loop-diagram-complex.svg-2.png"/>
          <p:cNvPicPr/>
          <p:nvPr/>
        </p:nvPicPr>
        <p:blipFill>
          <a:blip r:embed="rId3">
            <a:extLst/>
          </a:blip>
          <a:srcRect l="0" t="0" r="0" b="0"/>
          <a:stretch>
            <a:fillRect/>
          </a:stretch>
        </p:blipFill>
        <p:spPr>
          <a:xfrm>
            <a:off x="7292393" y="2603499"/>
            <a:ext cx="4185815" cy="6286501"/>
          </a:xfrm>
          <a:prstGeom prst="rect">
            <a:avLst/>
          </a:prstGeom>
          <a:ln w="12700">
            <a:miter lim="400000"/>
          </a:ln>
        </p:spPr>
      </p:pic>
      <p:sp>
        <p:nvSpPr>
          <p:cNvPr id="65" name="Shape 65"/>
          <p:cNvSpPr/>
          <p:nvPr>
            <p:ph type="title"/>
          </p:nvPr>
        </p:nvSpPr>
        <p:spPr>
          <a:prstGeom prst="rect">
            <a:avLst/>
          </a:prstGeom>
        </p:spPr>
        <p:txBody>
          <a:bodyPr/>
          <a:lstStyle/>
          <a:p>
            <a:pPr lvl="0">
              <a:defRPr sz="1800"/>
            </a:pPr>
            <a:r>
              <a:rPr sz="8000"/>
              <a:t>For loops</a:t>
            </a:r>
          </a:p>
        </p:txBody>
      </p:sp>
      <p:sp>
        <p:nvSpPr>
          <p:cNvPr id="66" name="Shape 66"/>
          <p:cNvSpPr/>
          <p:nvPr>
            <p:ph type="body" idx="1"/>
          </p:nvPr>
        </p:nvSpPr>
        <p:spPr>
          <a:prstGeom prst="rect">
            <a:avLst/>
          </a:prstGeom>
        </p:spPr>
        <p:txBody>
          <a:bodyPr/>
          <a:lstStyle/>
          <a:p>
            <a:pPr lvl="0" marL="0" indent="0">
              <a:buSzTx/>
              <a:buNone/>
              <a:defRPr sz="1800"/>
            </a:pPr>
            <a:r>
              <a:rPr sz="2800"/>
              <a:t>For loops count between 2 numbers.</a:t>
            </a:r>
            <a:endParaRPr sz="2800"/>
          </a:p>
          <a:p>
            <a:pPr lvl="0" marL="0" indent="0">
              <a:buSzTx/>
              <a:buNone/>
              <a:defRPr sz="1800"/>
            </a:pPr>
            <a:r>
              <a:rPr sz="2800"/>
              <a:t>Code in for’s are indented by spaces, and conditions are ended with colons.</a:t>
            </a:r>
            <a:endParaRPr sz="2800"/>
          </a:p>
          <a:p>
            <a:pPr lvl="0" marL="0" indent="0">
              <a:buSzTx/>
              <a:buNone/>
              <a:defRPr sz="1800"/>
            </a:pPr>
            <a:r>
              <a:rPr sz="2800">
                <a:solidFill>
                  <a:srgbClr val="C7893E"/>
                </a:solidFill>
                <a:latin typeface="Courier New"/>
                <a:ea typeface="Courier New"/>
                <a:cs typeface="Courier New"/>
                <a:sym typeface="Courier New"/>
              </a:rPr>
              <a:t>for</a:t>
            </a:r>
            <a:r>
              <a:rPr sz="2800">
                <a:latin typeface="Courier New"/>
                <a:ea typeface="Courier New"/>
                <a:cs typeface="Courier New"/>
                <a:sym typeface="Courier New"/>
              </a:rPr>
              <a:t> x </a:t>
            </a:r>
            <a:r>
              <a:rPr sz="2800">
                <a:solidFill>
                  <a:srgbClr val="C7893E"/>
                </a:solidFill>
                <a:latin typeface="Courier New"/>
                <a:ea typeface="Courier New"/>
                <a:cs typeface="Courier New"/>
                <a:sym typeface="Courier New"/>
              </a:rPr>
              <a:t>in</a:t>
            </a:r>
            <a:r>
              <a:rPr sz="2800">
                <a:latin typeface="Courier New"/>
                <a:ea typeface="Courier New"/>
                <a:cs typeface="Courier New"/>
                <a:sym typeface="Courier New"/>
              </a:rPr>
              <a:t> range(0, 10):</a:t>
            </a:r>
            <a:br>
              <a:rPr sz="2800">
                <a:latin typeface="Courier New"/>
                <a:ea typeface="Courier New"/>
                <a:cs typeface="Courier New"/>
                <a:sym typeface="Courier New"/>
              </a:rPr>
            </a:br>
            <a:r>
              <a:rPr sz="2800">
                <a:latin typeface="Courier New"/>
                <a:ea typeface="Courier New"/>
                <a:cs typeface="Courier New"/>
                <a:sym typeface="Courier New"/>
              </a:rPr>
              <a:t> </a:t>
            </a:r>
            <a:r>
              <a:rPr sz="2800">
                <a:solidFill>
                  <a:srgbClr val="8F008A"/>
                </a:solidFill>
                <a:latin typeface="Courier New"/>
                <a:ea typeface="Courier New"/>
                <a:cs typeface="Courier New"/>
                <a:sym typeface="Courier New"/>
              </a:rPr>
              <a:t>print</a:t>
            </a:r>
            <a:r>
              <a:rPr sz="2800">
                <a:latin typeface="Courier New"/>
                <a:ea typeface="Courier New"/>
                <a:cs typeface="Courier New"/>
                <a:sym typeface="Courier New"/>
              </a:rPr>
              <a:t> x</a:t>
            </a:r>
            <a:br>
              <a:rPr sz="2800">
                <a:latin typeface="Courier New"/>
                <a:ea typeface="Courier New"/>
                <a:cs typeface="Courier New"/>
                <a:sym typeface="Courier New"/>
              </a:rPr>
            </a:br>
            <a:r>
              <a:rPr sz="2800">
                <a:solidFill>
                  <a:srgbClr val="8F008A"/>
                </a:solidFill>
                <a:latin typeface="Courier New"/>
                <a:ea typeface="Courier New"/>
                <a:cs typeface="Courier New"/>
                <a:sym typeface="Courier New"/>
              </a:rPr>
              <a:t>print</a:t>
            </a:r>
            <a:r>
              <a:rPr sz="2800">
                <a:latin typeface="Courier New"/>
                <a:ea typeface="Courier New"/>
                <a:cs typeface="Courier New"/>
                <a:sym typeface="Courier New"/>
              </a:rPr>
              <a:t> </a:t>
            </a:r>
            <a:r>
              <a:rPr sz="2800">
                <a:solidFill>
                  <a:srgbClr val="459A83"/>
                </a:solidFill>
                <a:latin typeface="Courier New"/>
                <a:ea typeface="Courier New"/>
                <a:cs typeface="Courier New"/>
                <a:sym typeface="Courier New"/>
              </a:rPr>
              <a:t>“goodbye”</a:t>
            </a:r>
          </a:p>
        </p:txBody>
      </p:sp>
      <p:sp>
        <p:nvSpPr>
          <p:cNvPr id="67" name="Shape 67"/>
          <p:cNvSpPr/>
          <p:nvPr/>
        </p:nvSpPr>
        <p:spPr>
          <a:xfrm>
            <a:off x="4755438" y="2003550"/>
            <a:ext cx="34939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3585F"/>
                </a:solidFill>
              </a:defRPr>
            </a:lvl1pPr>
          </a:lstStyle>
          <a:p>
            <a:pPr lvl="0">
              <a:defRPr sz="1800">
                <a:solidFill>
                  <a:srgbClr val="000000"/>
                </a:solidFill>
              </a:defRPr>
            </a:pPr>
            <a:r>
              <a:rPr sz="3600">
                <a:solidFill>
                  <a:srgbClr val="53585F"/>
                </a:solidFill>
              </a:rPr>
              <a:t>Again and again</a:t>
            </a:r>
          </a:p>
        </p:txBody>
      </p:sp>
      <p:pic>
        <p:nvPicPr>
          <p:cNvPr id="68" name="send file.png"/>
          <p:cNvPicPr/>
          <p:nvPr/>
        </p:nvPicPr>
        <p:blipFill>
          <a:blip r:embed="rId4">
            <a:extLst/>
          </a:blip>
          <a:stretch>
            <a:fillRect/>
          </a:stretch>
        </p:blipFill>
        <p:spPr>
          <a:xfrm>
            <a:off x="876200" y="388382"/>
            <a:ext cx="1689485" cy="1689485"/>
          </a:xfrm>
          <a:prstGeom prst="rect">
            <a:avLst/>
          </a:prstGeom>
          <a:ln w="12700">
            <a:miter lim="400000"/>
          </a:ln>
        </p:spPr>
      </p:pic>
      <p:sp>
        <p:nvSpPr>
          <p:cNvPr id="69" name="Shape 69"/>
          <p:cNvSpPr/>
          <p:nvPr/>
        </p:nvSpPr>
        <p:spPr>
          <a:xfrm>
            <a:off x="992513" y="2050017"/>
            <a:ext cx="1710674"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1700">
                <a:latin typeface="Helvetica"/>
                <a:ea typeface="Helvetica"/>
                <a:cs typeface="Helvetica"/>
                <a:sym typeface="Helvetica"/>
              </a:rPr>
              <a:t>In a new file</a:t>
            </a:r>
            <a:endParaRPr sz="1700">
              <a:latin typeface="Helvetica"/>
              <a:ea typeface="Helvetica"/>
              <a:cs typeface="Helvetica"/>
              <a:sym typeface="Helvetica"/>
            </a:endParaRPr>
          </a:p>
          <a:p>
            <a:pPr lvl="0">
              <a:defRPr sz="1800"/>
            </a:pPr>
            <a:r>
              <a:rPr sz="1700">
                <a:latin typeface="Helvetica"/>
                <a:ea typeface="Helvetica"/>
                <a:cs typeface="Helvetica"/>
                <a:sym typeface="Helvetica"/>
              </a:rPr>
              <a:t>called ‘logger.py’</a:t>
            </a:r>
          </a:p>
        </p:txBody>
      </p:sp>
    </p:spTree>
  </p:cSld>
  <p:clrMapOvr>
    <a:masterClrMapping/>
  </p:clrMapOvr>
  <mc:AlternateContent xmlns:mc="http://schemas.openxmlformats.org/markup-compatibility/2006">
    <mc:Choice xmlns:p14="http://schemas.microsoft.com/office/powerpoint/2010/main" Requires="p14">
      <p:transition spd="med" advClick="1">
        <p14:warp dir="in"/>
      </p:transition>
    </mc:Choice>
    <mc:Fallback>
      <p:transition xmlns:p14="http://schemas.microsoft.com/office/powerpoint/2010/main" spd="med" advClick="1">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1" name="If-Then-Else-diagram.svg.png"/>
          <p:cNvPicPr/>
          <p:nvPr/>
        </p:nvPicPr>
        <p:blipFill>
          <a:blip r:embed="rId2">
            <a:extLst/>
          </a:blip>
          <a:srcRect l="0" t="0" r="0" b="0"/>
          <a:stretch>
            <a:fillRect/>
          </a:stretch>
        </p:blipFill>
        <p:spPr>
          <a:xfrm>
            <a:off x="6718300" y="3144015"/>
            <a:ext cx="5334000" cy="5205470"/>
          </a:xfrm>
          <a:prstGeom prst="rect">
            <a:avLst/>
          </a:prstGeom>
          <a:ln w="12700">
            <a:miter lim="400000"/>
          </a:ln>
        </p:spPr>
      </p:pic>
      <p:sp>
        <p:nvSpPr>
          <p:cNvPr id="72" name="Shape 72"/>
          <p:cNvSpPr/>
          <p:nvPr>
            <p:ph type="title"/>
          </p:nvPr>
        </p:nvSpPr>
        <p:spPr>
          <a:prstGeom prst="rect">
            <a:avLst/>
          </a:prstGeom>
        </p:spPr>
        <p:txBody>
          <a:bodyPr/>
          <a:lstStyle/>
          <a:p>
            <a:pPr lvl="0">
              <a:defRPr sz="1800"/>
            </a:pPr>
            <a:r>
              <a:rPr sz="8000"/>
              <a:t>Ifs</a:t>
            </a:r>
          </a:p>
        </p:txBody>
      </p:sp>
      <p:sp>
        <p:nvSpPr>
          <p:cNvPr id="73" name="Shape 73"/>
          <p:cNvSpPr/>
          <p:nvPr>
            <p:ph type="body" idx="1"/>
          </p:nvPr>
        </p:nvSpPr>
        <p:spPr>
          <a:prstGeom prst="rect">
            <a:avLst/>
          </a:prstGeom>
        </p:spPr>
        <p:txBody>
          <a:bodyPr/>
          <a:lstStyle/>
          <a:p>
            <a:pPr lvl="0" marL="0" indent="0" defTabSz="554990">
              <a:spcBef>
                <a:spcPts val="3000"/>
              </a:spcBef>
              <a:buSzTx/>
              <a:buNone/>
              <a:defRPr sz="1800"/>
            </a:pPr>
            <a:r>
              <a:rPr sz="2660"/>
              <a:t>Ifs execute different code depending on a condition.</a:t>
            </a:r>
            <a:endParaRPr sz="2660"/>
          </a:p>
          <a:p>
            <a:pPr lvl="0" marL="0" indent="0" defTabSz="554990">
              <a:spcBef>
                <a:spcPts val="3000"/>
              </a:spcBef>
              <a:buSzTx/>
              <a:buNone/>
              <a:defRPr sz="1800"/>
            </a:pPr>
            <a:r>
              <a:rPr sz="2660"/>
              <a:t>Code in ifs are indented by spaces, and conditions are ended with colons.</a:t>
            </a:r>
            <a:endParaRPr sz="2660"/>
          </a:p>
          <a:p>
            <a:pPr lvl="0" marL="0" indent="0" defTabSz="554990">
              <a:spcBef>
                <a:spcPts val="3000"/>
              </a:spcBef>
              <a:buSzTx/>
              <a:buNone/>
              <a:defRPr sz="1800"/>
            </a:pPr>
            <a:r>
              <a:rPr sz="2660">
                <a:solidFill>
                  <a:srgbClr val="C7893E"/>
                </a:solidFill>
                <a:latin typeface="Courier New"/>
                <a:ea typeface="Courier New"/>
                <a:cs typeface="Courier New"/>
                <a:sym typeface="Courier New"/>
              </a:rPr>
              <a:t>for</a:t>
            </a:r>
            <a:r>
              <a:rPr sz="2660">
                <a:latin typeface="Courier New"/>
                <a:ea typeface="Courier New"/>
                <a:cs typeface="Courier New"/>
                <a:sym typeface="Courier New"/>
              </a:rPr>
              <a:t> x </a:t>
            </a:r>
            <a:r>
              <a:rPr sz="2660">
                <a:solidFill>
                  <a:srgbClr val="C7893E"/>
                </a:solidFill>
                <a:latin typeface="Courier New"/>
                <a:ea typeface="Courier New"/>
                <a:cs typeface="Courier New"/>
                <a:sym typeface="Courier New"/>
              </a:rPr>
              <a:t>in</a:t>
            </a:r>
            <a:r>
              <a:rPr sz="2660">
                <a:latin typeface="Courier New"/>
                <a:ea typeface="Courier New"/>
                <a:cs typeface="Courier New"/>
                <a:sym typeface="Courier New"/>
              </a:rPr>
              <a:t> range(0, 10):</a:t>
            </a:r>
            <a:br>
              <a:rPr sz="2660">
                <a:latin typeface="Courier New"/>
                <a:ea typeface="Courier New"/>
                <a:cs typeface="Courier New"/>
                <a:sym typeface="Courier New"/>
              </a:rPr>
            </a:br>
            <a:r>
              <a:rPr sz="2660">
                <a:latin typeface="Courier New"/>
                <a:ea typeface="Courier New"/>
                <a:cs typeface="Courier New"/>
                <a:sym typeface="Courier New"/>
              </a:rPr>
              <a:t> </a:t>
            </a:r>
            <a:r>
              <a:rPr sz="2660">
                <a:solidFill>
                  <a:srgbClr val="C7893E"/>
                </a:solidFill>
                <a:latin typeface="Courier New"/>
                <a:ea typeface="Courier New"/>
                <a:cs typeface="Courier New"/>
                <a:sym typeface="Courier New"/>
              </a:rPr>
              <a:t>if</a:t>
            </a:r>
            <a:r>
              <a:rPr sz="2660">
                <a:latin typeface="Courier New"/>
                <a:ea typeface="Courier New"/>
                <a:cs typeface="Courier New"/>
                <a:sym typeface="Courier New"/>
              </a:rPr>
              <a:t> x == 2:</a:t>
            </a:r>
            <a:br>
              <a:rPr sz="2660">
                <a:latin typeface="Courier New"/>
                <a:ea typeface="Courier New"/>
                <a:cs typeface="Courier New"/>
                <a:sym typeface="Courier New"/>
              </a:rPr>
            </a:br>
            <a:r>
              <a:rPr sz="2660">
                <a:latin typeface="Courier New"/>
                <a:ea typeface="Courier New"/>
                <a:cs typeface="Courier New"/>
                <a:sym typeface="Courier New"/>
              </a:rPr>
              <a:t>  </a:t>
            </a:r>
            <a:r>
              <a:rPr sz="2660">
                <a:solidFill>
                  <a:srgbClr val="8F008A"/>
                </a:solidFill>
                <a:latin typeface="Courier New"/>
                <a:ea typeface="Courier New"/>
                <a:cs typeface="Courier New"/>
                <a:sym typeface="Courier New"/>
              </a:rPr>
              <a:t>print</a:t>
            </a:r>
            <a:r>
              <a:rPr sz="2660">
                <a:latin typeface="Courier New"/>
                <a:ea typeface="Courier New"/>
                <a:cs typeface="Courier New"/>
                <a:sym typeface="Courier New"/>
              </a:rPr>
              <a:t>(</a:t>
            </a:r>
            <a:r>
              <a:rPr sz="2660">
                <a:solidFill>
                  <a:srgbClr val="459A83"/>
                </a:solidFill>
                <a:latin typeface="Courier New"/>
                <a:ea typeface="Courier New"/>
                <a:cs typeface="Courier New"/>
                <a:sym typeface="Courier New"/>
              </a:rPr>
              <a:t>“Hello World”</a:t>
            </a:r>
            <a:r>
              <a:rPr sz="2660">
                <a:latin typeface="Courier New"/>
                <a:ea typeface="Courier New"/>
                <a:cs typeface="Courier New"/>
                <a:sym typeface="Courier New"/>
              </a:rPr>
              <a:t>)</a:t>
            </a:r>
            <a:br>
              <a:rPr sz="2660">
                <a:latin typeface="Courier New"/>
                <a:ea typeface="Courier New"/>
                <a:cs typeface="Courier New"/>
                <a:sym typeface="Courier New"/>
              </a:rPr>
            </a:br>
            <a:r>
              <a:rPr sz="2660">
                <a:latin typeface="Courier New"/>
                <a:ea typeface="Courier New"/>
                <a:cs typeface="Courier New"/>
                <a:sym typeface="Courier New"/>
              </a:rPr>
              <a:t> </a:t>
            </a:r>
            <a:r>
              <a:rPr sz="2660">
                <a:solidFill>
                  <a:srgbClr val="C7893E"/>
                </a:solidFill>
                <a:latin typeface="Courier New"/>
                <a:ea typeface="Courier New"/>
                <a:cs typeface="Courier New"/>
                <a:sym typeface="Courier New"/>
              </a:rPr>
              <a:t>elif</a:t>
            </a:r>
            <a:r>
              <a:rPr sz="2660">
                <a:latin typeface="Courier New"/>
                <a:ea typeface="Courier New"/>
                <a:cs typeface="Courier New"/>
                <a:sym typeface="Courier New"/>
              </a:rPr>
              <a:t> x == 3:</a:t>
            </a:r>
            <a:br>
              <a:rPr sz="2660">
                <a:latin typeface="Courier New"/>
                <a:ea typeface="Courier New"/>
                <a:cs typeface="Courier New"/>
                <a:sym typeface="Courier New"/>
              </a:rPr>
            </a:br>
            <a:r>
              <a:rPr sz="2660">
                <a:latin typeface="Courier New"/>
                <a:ea typeface="Courier New"/>
                <a:cs typeface="Courier New"/>
                <a:sym typeface="Courier New"/>
              </a:rPr>
              <a:t>  </a:t>
            </a:r>
            <a:r>
              <a:rPr sz="2660">
                <a:solidFill>
                  <a:srgbClr val="8F008A"/>
                </a:solidFill>
                <a:latin typeface="Courier New"/>
                <a:ea typeface="Courier New"/>
                <a:cs typeface="Courier New"/>
                <a:sym typeface="Courier New"/>
              </a:rPr>
              <a:t>print</a:t>
            </a:r>
            <a:r>
              <a:rPr sz="2660">
                <a:latin typeface="Courier New"/>
                <a:ea typeface="Courier New"/>
                <a:cs typeface="Courier New"/>
                <a:sym typeface="Courier New"/>
              </a:rPr>
              <a:t>(</a:t>
            </a:r>
            <a:r>
              <a:rPr sz="2660">
                <a:solidFill>
                  <a:srgbClr val="459A83"/>
                </a:solidFill>
                <a:latin typeface="Courier New"/>
                <a:ea typeface="Courier New"/>
                <a:cs typeface="Courier New"/>
                <a:sym typeface="Courier New"/>
              </a:rPr>
              <a:t>“Hallo Weld”</a:t>
            </a:r>
            <a:r>
              <a:rPr sz="2660">
                <a:latin typeface="Courier New"/>
                <a:ea typeface="Courier New"/>
                <a:cs typeface="Courier New"/>
                <a:sym typeface="Courier New"/>
              </a:rPr>
              <a:t>)</a:t>
            </a:r>
            <a:br>
              <a:rPr sz="2660">
                <a:latin typeface="Courier New"/>
                <a:ea typeface="Courier New"/>
                <a:cs typeface="Courier New"/>
                <a:sym typeface="Courier New"/>
              </a:rPr>
            </a:br>
            <a:r>
              <a:rPr sz="2660">
                <a:latin typeface="Courier New"/>
                <a:ea typeface="Courier New"/>
                <a:cs typeface="Courier New"/>
                <a:sym typeface="Courier New"/>
              </a:rPr>
              <a:t> </a:t>
            </a:r>
            <a:r>
              <a:rPr sz="2660">
                <a:solidFill>
                  <a:srgbClr val="C7893E"/>
                </a:solidFill>
                <a:latin typeface="Courier New"/>
                <a:ea typeface="Courier New"/>
                <a:cs typeface="Courier New"/>
                <a:sym typeface="Courier New"/>
              </a:rPr>
              <a:t>else</a:t>
            </a:r>
            <a:r>
              <a:rPr sz="2660">
                <a:latin typeface="Courier New"/>
                <a:ea typeface="Courier New"/>
                <a:cs typeface="Courier New"/>
                <a:sym typeface="Courier New"/>
              </a:rPr>
              <a:t>:</a:t>
            </a:r>
            <a:br>
              <a:rPr sz="2660">
                <a:latin typeface="Courier New"/>
                <a:ea typeface="Courier New"/>
                <a:cs typeface="Courier New"/>
                <a:sym typeface="Courier New"/>
              </a:rPr>
            </a:br>
            <a:r>
              <a:rPr sz="2660">
                <a:latin typeface="Courier New"/>
                <a:ea typeface="Courier New"/>
                <a:cs typeface="Courier New"/>
                <a:sym typeface="Courier New"/>
              </a:rPr>
              <a:t>  </a:t>
            </a:r>
            <a:r>
              <a:rPr sz="2660">
                <a:solidFill>
                  <a:srgbClr val="8F008A"/>
                </a:solidFill>
                <a:latin typeface="Courier New"/>
                <a:ea typeface="Courier New"/>
                <a:cs typeface="Courier New"/>
                <a:sym typeface="Courier New"/>
              </a:rPr>
              <a:t>print</a:t>
            </a:r>
            <a:r>
              <a:rPr sz="2660">
                <a:latin typeface="Courier New"/>
                <a:ea typeface="Courier New"/>
                <a:cs typeface="Courier New"/>
                <a:sym typeface="Courier New"/>
              </a:rPr>
              <a:t>(“</a:t>
            </a:r>
            <a:r>
              <a:rPr sz="2660">
                <a:solidFill>
                  <a:srgbClr val="459A83"/>
                </a:solidFill>
                <a:latin typeface="Courier New"/>
                <a:ea typeface="Courier New"/>
                <a:cs typeface="Courier New"/>
                <a:sym typeface="Courier New"/>
              </a:rPr>
              <a:t>Hola Mundo”</a:t>
            </a:r>
            <a:r>
              <a:rPr sz="2660">
                <a:latin typeface="Courier New"/>
                <a:ea typeface="Courier New"/>
                <a:cs typeface="Courier New"/>
                <a:sym typeface="Courier New"/>
              </a:rPr>
              <a:t>) </a:t>
            </a:r>
            <a:r>
              <a:rPr sz="2660">
                <a:solidFill>
                  <a:srgbClr val="8F008A"/>
                </a:solidFill>
                <a:latin typeface="Courier New"/>
                <a:ea typeface="Courier New"/>
                <a:cs typeface="Courier New"/>
                <a:sym typeface="Courier New"/>
              </a:rPr>
              <a:t>print</a:t>
            </a:r>
            <a:r>
              <a:rPr sz="2660">
                <a:latin typeface="Courier New"/>
                <a:ea typeface="Courier New"/>
                <a:cs typeface="Courier New"/>
                <a:sym typeface="Courier New"/>
              </a:rPr>
              <a:t> </a:t>
            </a:r>
            <a:r>
              <a:rPr sz="2660">
                <a:solidFill>
                  <a:srgbClr val="459A83"/>
                </a:solidFill>
                <a:latin typeface="Courier New"/>
                <a:ea typeface="Courier New"/>
                <a:cs typeface="Courier New"/>
                <a:sym typeface="Courier New"/>
              </a:rPr>
              <a:t>“goodbye”</a:t>
            </a:r>
            <a:br>
              <a:rPr sz="2660">
                <a:latin typeface="Courier New"/>
                <a:ea typeface="Courier New"/>
                <a:cs typeface="Courier New"/>
                <a:sym typeface="Courier New"/>
              </a:rPr>
            </a:br>
          </a:p>
        </p:txBody>
      </p:sp>
      <p:sp>
        <p:nvSpPr>
          <p:cNvPr id="74" name="Shape 74"/>
          <p:cNvSpPr/>
          <p:nvPr/>
        </p:nvSpPr>
        <p:spPr>
          <a:xfrm>
            <a:off x="4882083" y="2022740"/>
            <a:ext cx="324063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3585F"/>
                </a:solidFill>
              </a:defRPr>
            </a:lvl1pPr>
          </a:lstStyle>
          <a:p>
            <a:pPr lvl="0">
              <a:defRPr sz="1800">
                <a:solidFill>
                  <a:srgbClr val="000000"/>
                </a:solidFill>
              </a:defRPr>
            </a:pPr>
            <a:r>
              <a:rPr sz="3600">
                <a:solidFill>
                  <a:srgbClr val="53585F"/>
                </a:solidFill>
              </a:rPr>
              <a:t>If this, then that</a:t>
            </a:r>
          </a:p>
        </p:txBody>
      </p:sp>
      <p:pic>
        <p:nvPicPr>
          <p:cNvPr id="75" name="manila-file-folder.jpg"/>
          <p:cNvPicPr/>
          <p:nvPr/>
        </p:nvPicPr>
        <p:blipFill>
          <a:blip r:embed="rId3">
            <a:extLst/>
          </a:blip>
          <a:stretch>
            <a:fillRect/>
          </a:stretch>
        </p:blipFill>
        <p:spPr>
          <a:xfrm>
            <a:off x="528283" y="338782"/>
            <a:ext cx="1798695" cy="1438956"/>
          </a:xfrm>
          <a:prstGeom prst="rect">
            <a:avLst/>
          </a:prstGeom>
          <a:ln w="12700">
            <a:miter lim="400000"/>
          </a:ln>
        </p:spPr>
      </p:pic>
      <p:sp>
        <p:nvSpPr>
          <p:cNvPr id="76" name="Shape 76"/>
          <p:cNvSpPr/>
          <p:nvPr/>
        </p:nvSpPr>
        <p:spPr>
          <a:xfrm>
            <a:off x="677708" y="1746249"/>
            <a:ext cx="1499845"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lvl="0">
              <a:defRPr sz="1800"/>
            </a:pPr>
            <a:r>
              <a:rPr sz="1900"/>
              <a:t>In ‘logger.py’</a:t>
            </a:r>
          </a:p>
        </p:txBody>
      </p:sp>
    </p:spTree>
  </p:cSld>
  <p:clrMapOvr>
    <a:masterClrMapping/>
  </p:clrMapOvr>
  <p:transition spd="med" advClick="1">
    <p:fade/>
  </p:transition>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